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24"/>
  </p:notesMasterIdLst>
  <p:sldIdLst>
    <p:sldId id="271" r:id="rId2"/>
    <p:sldId id="275" r:id="rId3"/>
    <p:sldId id="310" r:id="rId4"/>
    <p:sldId id="311" r:id="rId5"/>
    <p:sldId id="296" r:id="rId6"/>
    <p:sldId id="297" r:id="rId7"/>
    <p:sldId id="298" r:id="rId8"/>
    <p:sldId id="292" r:id="rId9"/>
    <p:sldId id="299" r:id="rId10"/>
    <p:sldId id="300" r:id="rId11"/>
    <p:sldId id="301" r:id="rId12"/>
    <p:sldId id="302" r:id="rId13"/>
    <p:sldId id="304" r:id="rId14"/>
    <p:sldId id="305" r:id="rId15"/>
    <p:sldId id="293" r:id="rId16"/>
    <p:sldId id="306" r:id="rId17"/>
    <p:sldId id="307" r:id="rId18"/>
    <p:sldId id="308" r:id="rId19"/>
    <p:sldId id="309" r:id="rId20"/>
    <p:sldId id="294" r:id="rId21"/>
    <p:sldId id="295" r:id="rId22"/>
    <p:sldId id="273" r:id="rId23"/>
  </p:sldIdLst>
  <p:sldSz cx="12192000" cy="6858000"/>
  <p:notesSz cx="6858000" cy="9144000"/>
  <p:embeddedFontLst>
    <p:embeddedFont>
      <p:font typeface="方正宋刻本秀楷简体" panose="02010600030101010101" charset="-122"/>
      <p:regular r:id="rId25"/>
    </p:embeddedFont>
    <p:embeddedFont>
      <p:font typeface="Berlin Sans FB Demi" panose="020E0802020502020306" pitchFamily="34" charset="0"/>
      <p:bold r:id="rId26"/>
    </p:embeddedFon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Cambria" panose="02040503050406030204" pitchFamily="18" charset="0"/>
      <p:regular r:id="rId31"/>
      <p:bold r:id="rId32"/>
      <p:italic r:id="rId33"/>
      <p:boldItalic r:id="rId34"/>
    </p:embeddedFont>
    <p:embeddedFont>
      <p:font typeface="等线" panose="02010600030101010101" pitchFamily="2" charset="-122"/>
      <p:regular r:id="rId35"/>
      <p:bold r:id="rId36"/>
    </p:embeddedFont>
    <p:embeddedFont>
      <p:font typeface="等线 Light" panose="02010600030101010101" pitchFamily="2" charset="-122"/>
      <p:regular r:id="rId37"/>
    </p:embeddedFont>
    <p:embeddedFont>
      <p:font typeface="华文中宋" panose="02010600040101010101" pitchFamily="2" charset="-122"/>
      <p:regular r:id="rId38"/>
    </p:embeddedFont>
    <p:embeddedFont>
      <p:font typeface="微软雅黑" panose="020B0503020204020204" pitchFamily="34" charset="-122"/>
      <p:regular r:id="rId39"/>
      <p:bold r:id="rId40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EFEF"/>
    <a:srgbClr val="E9B1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2" autoAdjust="0"/>
    <p:restoredTop sz="93205" autoAdjust="0"/>
  </p:normalViewPr>
  <p:slideViewPr>
    <p:cSldViewPr snapToGrid="0" showGuides="1">
      <p:cViewPr varScale="1">
        <p:scale>
          <a:sx n="86" d="100"/>
          <a:sy n="86" d="100"/>
        </p:scale>
        <p:origin x="562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font" Target="fonts/font15.fntdata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font" Target="fonts/font1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font" Target="fonts/font1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32C777-64A2-4033-88EC-9CC20EB4AFBB}" type="datetimeFigureOut">
              <a:rPr lang="zh-CN" altLang="en-US" smtClean="0"/>
              <a:t>2022-05-23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1CC49D-1B4D-453D-A021-86EC902FCE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34914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3DE838E-49C9-4433-8E93-C9487C20EE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A91CAEA-9306-4330-A77F-3F37CEE891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40211C9-87E0-40C5-800A-7748C51FFA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C8086-95E3-4C11-9AB1-9A8E33B8519E}" type="datetimeFigureOut">
              <a:rPr lang="zh-CN" altLang="en-US" smtClean="0"/>
              <a:t>2022-05-23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B9E0315-96BC-4393-A6F0-7E91472EC1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1F2EAAC-AE0D-48A5-8299-DB9A730BB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E9AC2-44F8-4AC6-967E-66A5811D82E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81560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278B367-56C9-4316-A5DD-886903ED4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63F94B2-57CF-4A45-803B-A781D5E33E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79E762A-764B-4B75-BD44-AA23F4A392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C8086-95E3-4C11-9AB1-9A8E33B8519E}" type="datetimeFigureOut">
              <a:rPr lang="zh-CN" altLang="en-US" smtClean="0"/>
              <a:t>2022-05-23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5D4A321-C67F-4A46-A72D-51CC13530C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CE80CB8-6159-4DEC-8DEE-17F8E64754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E9AC2-44F8-4AC6-967E-66A5811D82E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861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11ACC50D-011A-4DC7-B53A-9AC845574AA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A17D613-F0D8-46C7-A2A8-17B743CB19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1827A30-A55E-4C13-AD16-F4E7CA5EC1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C8086-95E3-4C11-9AB1-9A8E33B8519E}" type="datetimeFigureOut">
              <a:rPr lang="zh-CN" altLang="en-US" smtClean="0"/>
              <a:t>2022-05-23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446B8BF-6B47-45EC-9A2D-4FE71F8417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8A611B0-F50F-471C-9048-22E5FDD849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E9AC2-44F8-4AC6-967E-66A5811D82E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42953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E886F0-5F8C-4338-BDDD-07DB00815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1F89A01-4D4E-419B-BF2E-786972B351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C016262-5BDD-4461-88CF-0A5991528F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C8086-95E3-4C11-9AB1-9A8E33B8519E}" type="datetimeFigureOut">
              <a:rPr lang="zh-CN" altLang="en-US" smtClean="0"/>
              <a:t>2022-05-23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B223DE0-CA11-4078-B2EC-3987403F2E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90B86B7-FE2F-4480-830A-782927E9E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E9AC2-44F8-4AC6-967E-66A5811D82E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94771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09408D-DED8-4694-B92C-F960433FD5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7F7725B-2303-4C1C-A35D-00F6D6D61A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E5B4C17-F008-4809-A37D-E94427733F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C8086-95E3-4C11-9AB1-9A8E33B8519E}" type="datetimeFigureOut">
              <a:rPr lang="zh-CN" altLang="en-US" smtClean="0"/>
              <a:t>2022-05-23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E6ADCCE-4DD5-4758-B8E1-F8EAF46037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4911073-FDAC-44FD-84E6-F5474147A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E9AC2-44F8-4AC6-967E-66A5811D82E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32262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B601E7-32F8-409B-9416-19559EB809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B62DC78-9331-4428-B31E-EE28941F78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A9508B4-C3DD-40A3-A323-696475BA53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333F779-E5BF-495C-90A6-3B47A55087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C8086-95E3-4C11-9AB1-9A8E33B8519E}" type="datetimeFigureOut">
              <a:rPr lang="zh-CN" altLang="en-US" smtClean="0"/>
              <a:t>2022-05-23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A455CA9-C632-4281-ADAB-3D518EE361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49CA0BA-F83F-44E8-811B-4B0410053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E9AC2-44F8-4AC6-967E-66A5811D82E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72333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1525FB-589B-49B8-B94E-CD9E80BDE8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7792F80-B181-406C-A26A-5FB2821F17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CDB1487-F4D6-4E2F-B609-D242D7F407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C61960A4-D3FB-4DB3-8474-E7D00C7A50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DCE9109-6E88-4C0F-9665-A10BD79BEF8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E46AB8C2-5BCC-4288-AB33-FBD918D175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C8086-95E3-4C11-9AB1-9A8E33B8519E}" type="datetimeFigureOut">
              <a:rPr lang="zh-CN" altLang="en-US" smtClean="0"/>
              <a:t>2022-05-23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CF701F73-F561-49AE-B5DB-CE65B34BF4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A0939485-32DA-4BA9-9E6F-2F7FC20BB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E9AC2-44F8-4AC6-967E-66A5811D82E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80117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A413A6-9837-4594-8EBC-901D20D1C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09530528-D219-4F8B-AF8D-D9BB42A540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C8086-95E3-4C11-9AB1-9A8E33B8519E}" type="datetimeFigureOut">
              <a:rPr lang="zh-CN" altLang="en-US" smtClean="0"/>
              <a:t>2022-05-23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4CCB811-91E4-4B8E-8A2A-2530D3EB28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720AC05-B72C-42A9-8B54-66CDD7A13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E9AC2-44F8-4AC6-967E-66A5811D82E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02422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B5967A3-0D88-4DD7-9596-59020D5B0E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C8086-95E3-4C11-9AB1-9A8E33B8519E}" type="datetimeFigureOut">
              <a:rPr lang="zh-CN" altLang="en-US" smtClean="0"/>
              <a:t>2022-05-23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3D9E68C-9436-4D1F-81E4-EA0A092CBE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F8FC8D9-CA42-4086-BBAB-EDBFC547DA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E9AC2-44F8-4AC6-967E-66A5811D82E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58690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69CAAB-2FFE-4756-9198-4E6D353F9E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09F382E-7730-4275-A6C3-D5F8E8D6E5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3277BD3-DCF8-46F8-9C1B-55F11D9E31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78083B5-F793-4497-8686-FF19A639FF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C8086-95E3-4C11-9AB1-9A8E33B8519E}" type="datetimeFigureOut">
              <a:rPr lang="zh-CN" altLang="en-US" smtClean="0"/>
              <a:t>2022-05-23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002B527-18DE-4840-BF16-AD7C100C47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4521923-05D8-4EED-BADD-34E1138791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E9AC2-44F8-4AC6-967E-66A5811D82E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49370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E26D89-B1BD-44D1-B050-15BBC25A7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38690B74-984D-46D6-81C8-37638E9B1DC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43514CA-FED1-4C57-9BDD-65273E4A24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E15FA3A-7AD9-4271-B973-B616DA91A6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C8086-95E3-4C11-9AB1-9A8E33B8519E}" type="datetimeFigureOut">
              <a:rPr lang="zh-CN" altLang="en-US" smtClean="0"/>
              <a:t>2022-05-23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02E5621-C341-4EEB-A7F5-9030B2E6E1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8599F8F-66EA-479D-95C1-2FDEB1F08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E9AC2-44F8-4AC6-967E-66A5811D82E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63727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F6F56CBD-B356-490F-917D-5AE6303A50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E83890F-03EF-42F9-B6AA-C251AA7D61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8C897C5-4208-45FD-BD47-47CA8FE11C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9C8086-95E3-4C11-9AB1-9A8E33B8519E}" type="datetimeFigureOut">
              <a:rPr lang="zh-CN" altLang="en-US" smtClean="0"/>
              <a:t>2022-05-23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C05CBF1-BD5A-4BF2-B42A-F8346BD355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3D00327-2A49-4687-B142-1C8BCC2F87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DE9AC2-44F8-4AC6-967E-66A5811D82E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84912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microsoft.com/office/2007/relationships/hdphoto" Target="../media/hdphoto1.wdp"/><Relationship Id="rId7" Type="http://schemas.openxmlformats.org/officeDocument/2006/relationships/image" Target="../media/image4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microsoft.com/office/2007/relationships/hdphoto" Target="../media/hdphoto3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 35">
            <a:extLst>
              <a:ext uri="{FF2B5EF4-FFF2-40B4-BE49-F238E27FC236}">
                <a16:creationId xmlns:a16="http://schemas.microsoft.com/office/drawing/2014/main" id="{91335D9A-7DEC-42A6-B053-73D64B96142A}"/>
              </a:ext>
            </a:extLst>
          </p:cNvPr>
          <p:cNvSpPr/>
          <p:nvPr/>
        </p:nvSpPr>
        <p:spPr>
          <a:xfrm>
            <a:off x="0" y="2"/>
            <a:ext cx="12192000" cy="685799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方正宋刻本秀楷简体" panose="02000000000000000000" pitchFamily="2" charset="-122"/>
              <a:ea typeface="方正宋刻本秀楷简体" panose="02000000000000000000" pitchFamily="2" charset="-122"/>
              <a:cs typeface="+mn-cs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65CB3554-6FB9-4122-961D-B63A2031B64D}"/>
              </a:ext>
            </a:extLst>
          </p:cNvPr>
          <p:cNvGrpSpPr/>
          <p:nvPr/>
        </p:nvGrpSpPr>
        <p:grpSpPr>
          <a:xfrm>
            <a:off x="1835606" y="1043038"/>
            <a:ext cx="8505598" cy="4771924"/>
            <a:chOff x="1835606" y="256434"/>
            <a:chExt cx="8505598" cy="477192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DC07D6DC-1C4F-4E0B-9F71-D387FED03037}"/>
                </a:ext>
              </a:extLst>
            </p:cNvPr>
            <p:cNvSpPr/>
            <p:nvPr/>
          </p:nvSpPr>
          <p:spPr>
            <a:xfrm>
              <a:off x="1837236" y="256434"/>
              <a:ext cx="8503968" cy="4771924"/>
            </a:xfrm>
            <a:prstGeom prst="rect">
              <a:avLst/>
            </a:prstGeom>
            <a:blipFill dpi="0"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33000"/>
                        </a14:imgEffect>
                      </a14:imgLayer>
                    </a14:imgProps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C10DEF21-D053-492F-B4AE-90A4827A360C}"/>
                </a:ext>
              </a:extLst>
            </p:cNvPr>
            <p:cNvSpPr/>
            <p:nvPr/>
          </p:nvSpPr>
          <p:spPr>
            <a:xfrm>
              <a:off x="1835606" y="256435"/>
              <a:ext cx="8503967" cy="4771923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pic>
        <p:nvPicPr>
          <p:cNvPr id="13" name="图形 12">
            <a:extLst>
              <a:ext uri="{FF2B5EF4-FFF2-40B4-BE49-F238E27FC236}">
                <a16:creationId xmlns:a16="http://schemas.microsoft.com/office/drawing/2014/main" id="{DAE09342-BABB-4FBB-B217-42E447CA674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574577" y="1851890"/>
            <a:ext cx="1042844" cy="853364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48C187D9-420F-4F57-8301-440CB0EF776C}"/>
              </a:ext>
            </a:extLst>
          </p:cNvPr>
          <p:cNvSpPr txBox="1"/>
          <p:nvPr/>
        </p:nvSpPr>
        <p:spPr>
          <a:xfrm>
            <a:off x="2714625" y="2959212"/>
            <a:ext cx="710339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defRPr/>
            </a:pPr>
            <a:r>
              <a:rPr lang="zh-CN" altLang="en-US" sz="4800" b="1" dirty="0">
                <a:solidFill>
                  <a:schemeClr val="accent4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大规模信息系统构建技术</a:t>
            </a:r>
            <a:endParaRPr lang="en-US" altLang="zh-CN" sz="4800" b="1" dirty="0">
              <a:solidFill>
                <a:schemeClr val="accent4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algn="ctr">
              <a:defRPr/>
            </a:pPr>
            <a:r>
              <a:rPr lang="zh-CN" altLang="en-US" sz="3600" b="1" dirty="0">
                <a:solidFill>
                  <a:schemeClr val="accent4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      </a:t>
            </a:r>
            <a:r>
              <a:rPr lang="zh-CN" altLang="en-US" sz="3200" b="1" dirty="0">
                <a:solidFill>
                  <a:schemeClr val="accent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分布式 </a:t>
            </a:r>
            <a:r>
              <a:rPr lang="en-US" altLang="zh-CN" sz="3200" b="1" dirty="0">
                <a:solidFill>
                  <a:schemeClr val="accent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MiniSQL </a:t>
            </a:r>
            <a:r>
              <a:rPr lang="zh-CN" altLang="en-US" sz="3200" b="1" dirty="0">
                <a:solidFill>
                  <a:schemeClr val="accent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项目验收</a:t>
            </a:r>
            <a:r>
              <a:rPr lang="en-US" altLang="zh-CN" sz="4800" b="1" dirty="0">
                <a:solidFill>
                  <a:schemeClr val="accent4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		  </a:t>
            </a:r>
            <a:endParaRPr lang="zh-CN" altLang="en-US" sz="4800" b="1" dirty="0">
              <a:solidFill>
                <a:schemeClr val="accent4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CBFE1115-E912-471A-89BF-E69777175C66}"/>
              </a:ext>
            </a:extLst>
          </p:cNvPr>
          <p:cNvSpPr txBox="1"/>
          <p:nvPr/>
        </p:nvSpPr>
        <p:spPr>
          <a:xfrm>
            <a:off x="5341753" y="4875166"/>
            <a:ext cx="4567375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marR="0" lvl="0" indent="-28575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p"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</a:rPr>
              <a:t>参与者：佟昀泽 周正 张宏伟 任重先 </a:t>
            </a:r>
            <a:r>
              <a:rPr lang="zh-CN" altLang="en-US" sz="2000" dirty="0">
                <a:solidFill>
                  <a:schemeClr val="accent4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张晨希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B95AA27E-3A9B-4E31-8027-FA2B83D5BD07}"/>
              </a:ext>
            </a:extLst>
          </p:cNvPr>
          <p:cNvSpPr txBox="1"/>
          <p:nvPr/>
        </p:nvSpPr>
        <p:spPr>
          <a:xfrm>
            <a:off x="2554532" y="4878753"/>
            <a:ext cx="2565637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p"/>
              <a:tabLst/>
              <a:defRPr/>
            </a:pPr>
            <a:r>
              <a:rPr lang="zh-CN" altLang="en-US" sz="2000" dirty="0">
                <a:solidFill>
                  <a:schemeClr val="accent4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指导老师：鲍凌峰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A15E0BA3-0C2B-4129-A8BC-36B4CB082E72}"/>
              </a:ext>
            </a:extLst>
          </p:cNvPr>
          <p:cNvSpPr/>
          <p:nvPr/>
        </p:nvSpPr>
        <p:spPr>
          <a:xfrm>
            <a:off x="1939345" y="1182191"/>
            <a:ext cx="8293226" cy="4493614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2" name="直角三角形 31">
            <a:extLst>
              <a:ext uri="{FF2B5EF4-FFF2-40B4-BE49-F238E27FC236}">
                <a16:creationId xmlns:a16="http://schemas.microsoft.com/office/drawing/2014/main" id="{CE2BE6F3-D8E9-4983-924C-3376432A341E}"/>
              </a:ext>
            </a:extLst>
          </p:cNvPr>
          <p:cNvSpPr/>
          <p:nvPr/>
        </p:nvSpPr>
        <p:spPr>
          <a:xfrm>
            <a:off x="2015608" y="5266880"/>
            <a:ext cx="320263" cy="3153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3" name="直角三角形 32">
            <a:extLst>
              <a:ext uri="{FF2B5EF4-FFF2-40B4-BE49-F238E27FC236}">
                <a16:creationId xmlns:a16="http://schemas.microsoft.com/office/drawing/2014/main" id="{87F6A7EC-132B-44D7-A029-D460D98E8F15}"/>
              </a:ext>
            </a:extLst>
          </p:cNvPr>
          <p:cNvSpPr/>
          <p:nvPr/>
        </p:nvSpPr>
        <p:spPr>
          <a:xfrm flipH="1">
            <a:off x="9800742" y="5266880"/>
            <a:ext cx="320263" cy="3153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4" name="直角三角形 33">
            <a:extLst>
              <a:ext uri="{FF2B5EF4-FFF2-40B4-BE49-F238E27FC236}">
                <a16:creationId xmlns:a16="http://schemas.microsoft.com/office/drawing/2014/main" id="{AEBFA0E1-3999-4E86-A556-28A9C6E4F0B6}"/>
              </a:ext>
            </a:extLst>
          </p:cNvPr>
          <p:cNvSpPr/>
          <p:nvPr/>
        </p:nvSpPr>
        <p:spPr>
          <a:xfrm flipV="1">
            <a:off x="2015609" y="1275786"/>
            <a:ext cx="320263" cy="3153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7" name="直角三角形 36">
            <a:extLst>
              <a:ext uri="{FF2B5EF4-FFF2-40B4-BE49-F238E27FC236}">
                <a16:creationId xmlns:a16="http://schemas.microsoft.com/office/drawing/2014/main" id="{B52E2B23-23D9-41A5-AA83-18E34F1749C1}"/>
              </a:ext>
            </a:extLst>
          </p:cNvPr>
          <p:cNvSpPr/>
          <p:nvPr/>
        </p:nvSpPr>
        <p:spPr>
          <a:xfrm flipH="1" flipV="1">
            <a:off x="9805678" y="1275786"/>
            <a:ext cx="320263" cy="3153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39" name="图片 12" descr="logo">
            <a:extLst>
              <a:ext uri="{FF2B5EF4-FFF2-40B4-BE49-F238E27FC236}">
                <a16:creationId xmlns:a16="http://schemas.microsoft.com/office/drawing/2014/main" id="{E29D641B-8D7A-410F-B932-BF1B62DF39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927" y="203822"/>
            <a:ext cx="1663389" cy="481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560411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矩形 73">
            <a:extLst>
              <a:ext uri="{FF2B5EF4-FFF2-40B4-BE49-F238E27FC236}">
                <a16:creationId xmlns:a16="http://schemas.microsoft.com/office/drawing/2014/main" id="{8E2FB043-644A-4B73-B942-E35C351EAD75}"/>
              </a:ext>
            </a:extLst>
          </p:cNvPr>
          <p:cNvSpPr/>
          <p:nvPr/>
        </p:nvSpPr>
        <p:spPr>
          <a:xfrm>
            <a:off x="-94121" y="0"/>
            <a:ext cx="2663371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AA2E955B-59EF-4775-8A23-B8DC1D7BC52C}"/>
              </a:ext>
            </a:extLst>
          </p:cNvPr>
          <p:cNvSpPr txBox="1"/>
          <p:nvPr/>
        </p:nvSpPr>
        <p:spPr>
          <a:xfrm>
            <a:off x="3039938" y="620556"/>
            <a:ext cx="7136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2.2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方正宋刻本秀楷简体" panose="02000000000000000000" pitchFamily="2" charset="-122"/>
              <a:ea typeface="方正宋刻本秀楷简体" panose="02000000000000000000" pitchFamily="2" charset="-122"/>
              <a:cs typeface="+mn-cs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66A22AE3-DAED-47D0-ABE6-7C7AB1D86010}"/>
              </a:ext>
            </a:extLst>
          </p:cNvPr>
          <p:cNvSpPr txBox="1"/>
          <p:nvPr/>
        </p:nvSpPr>
        <p:spPr>
          <a:xfrm>
            <a:off x="3770572" y="651333"/>
            <a:ext cx="4099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b="1" dirty="0">
                <a:solidFill>
                  <a:prstClr val="black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m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aster</a:t>
            </a:r>
            <a:r>
              <a:rPr lang="zh-CN" altLang="en-US" sz="2800" b="1" dirty="0">
                <a:solidFill>
                  <a:prstClr val="black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模块介绍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方正宋刻本秀楷简体" panose="02000000000000000000" pitchFamily="2" charset="-122"/>
              <a:ea typeface="方正宋刻本秀楷简体" panose="02000000000000000000" pitchFamily="2" charset="-122"/>
              <a:cs typeface="+mn-cs"/>
            </a:endParaRPr>
          </a:p>
        </p:txBody>
      </p:sp>
      <p:pic>
        <p:nvPicPr>
          <p:cNvPr id="35" name="图片 12" descr="logo">
            <a:extLst>
              <a:ext uri="{FF2B5EF4-FFF2-40B4-BE49-F238E27FC236}">
                <a16:creationId xmlns:a16="http://schemas.microsoft.com/office/drawing/2014/main" id="{9F5CAA3F-55B5-48AE-BD6E-1B1A19964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927" y="203822"/>
            <a:ext cx="1663389" cy="481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" name="文本框 36">
            <a:extLst>
              <a:ext uri="{FF2B5EF4-FFF2-40B4-BE49-F238E27FC236}">
                <a16:creationId xmlns:a16="http://schemas.microsoft.com/office/drawing/2014/main" id="{DD34E630-8775-4D67-BAC0-7F40B0AB70FA}"/>
              </a:ext>
            </a:extLst>
          </p:cNvPr>
          <p:cNvSpPr txBox="1"/>
          <p:nvPr/>
        </p:nvSpPr>
        <p:spPr>
          <a:xfrm>
            <a:off x="395927" y="1220722"/>
            <a:ext cx="1809749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dirty="0">
                <a:solidFill>
                  <a:prstClr val="white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项目模块介绍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方正宋刻本秀楷简体" panose="02000000000000000000" pitchFamily="2" charset="-122"/>
              <a:ea typeface="方正宋刻本秀楷简体" panose="02000000000000000000" pitchFamily="2" charset="-122"/>
              <a:cs typeface="+mn-cs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1C816B3-12C6-F77B-1424-3D94EC178537}"/>
              </a:ext>
            </a:extLst>
          </p:cNvPr>
          <p:cNvSpPr txBox="1"/>
          <p:nvPr/>
        </p:nvSpPr>
        <p:spPr>
          <a:xfrm>
            <a:off x="3059298" y="1405388"/>
            <a:ext cx="5543164" cy="62245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几个较为重要的函数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342900" indent="-342900">
              <a:lnSpc>
                <a:spcPct val="150000"/>
              </a:lnSpc>
              <a:spcAft>
                <a:spcPts val="1000"/>
              </a:spcAft>
              <a:buFont typeface="Wingdings" panose="05000000000000000000" pitchFamily="2" charset="2"/>
              <a:buChar char="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Run()</a:t>
            </a:r>
          </a:p>
          <a:p>
            <a:pPr>
              <a:lnSpc>
                <a:spcPct val="150000"/>
              </a:lnSpc>
              <a:spcAft>
                <a:spcPts val="1000"/>
              </a:spcAft>
            </a:pPr>
            <a:r>
              <a:rPr lang="zh-CN" altLang="zh-CN" sz="1800" dirty="0">
                <a:effectLst/>
                <a:latin typeface="Cambria" panose="020405030504060302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完成了两个进程的开启，一个是对</a:t>
            </a:r>
            <a:r>
              <a:rPr lang="en-US" altLang="zh-CN" sz="1800" dirty="0">
                <a:effectLst/>
                <a:latin typeface="Cambria" panose="020405030504060302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etcd </a:t>
            </a:r>
            <a:r>
              <a:rPr lang="zh-CN" altLang="zh-CN" sz="1800" dirty="0">
                <a:effectLst/>
                <a:latin typeface="Cambria" panose="020405030504060302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键值对存储系统的各种更新的监听进程，另一个是</a:t>
            </a:r>
            <a:r>
              <a:rPr lang="en-US" altLang="zh-CN" sz="1800" dirty="0">
                <a:effectLst/>
                <a:latin typeface="Cambria" panose="020405030504060302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RPC </a:t>
            </a:r>
            <a:r>
              <a:rPr lang="zh-CN" altLang="zh-CN" sz="1800" dirty="0">
                <a:effectLst/>
                <a:latin typeface="Cambria" panose="020405030504060302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服务进程的开启。</a:t>
            </a:r>
            <a:endParaRPr lang="en-US" altLang="zh-CN" sz="1800" dirty="0">
              <a:effectLst/>
              <a:latin typeface="Cambria" panose="020405030504060302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spcAft>
                <a:spcPts val="1000"/>
              </a:spcAft>
              <a:buFont typeface="Wingdings" panose="05000000000000000000" pitchFamily="2" charset="2"/>
              <a:buChar char="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transferServerTables(src, dst string)</a:t>
            </a:r>
            <a:endParaRPr lang="zh-CN" altLang="zh-CN" dirty="0"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lvl="0">
              <a:lnSpc>
                <a:spcPct val="150000"/>
              </a:lnSpc>
              <a:spcAft>
                <a:spcPts val="1000"/>
              </a:spcAft>
            </a:pPr>
            <a:r>
              <a:rPr lang="zh-CN" altLang="zh-CN" sz="1800" dirty="0">
                <a:effectLst/>
                <a:latin typeface="Cambria" panose="020405030504060302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将</a:t>
            </a:r>
            <a:r>
              <a:rPr lang="en-US" altLang="zh-CN" sz="1800" dirty="0">
                <a:effectLst/>
                <a:latin typeface="Cambria" panose="020405030504060302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master </a:t>
            </a:r>
            <a:r>
              <a:rPr lang="zh-CN" altLang="zh-CN" sz="1800" dirty="0">
                <a:effectLst/>
                <a:latin typeface="Cambria" panose="020405030504060302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进程内存中维护的表的位置的相关信息进行变更。顾名思义，其将一个</a:t>
            </a:r>
            <a:r>
              <a:rPr lang="en-US" altLang="zh-CN" sz="1800" dirty="0">
                <a:effectLst/>
                <a:latin typeface="Cambria" panose="020405030504060302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region </a:t>
            </a:r>
            <a:r>
              <a:rPr lang="zh-CN" altLang="zh-CN" sz="1800" dirty="0">
                <a:effectLst/>
                <a:latin typeface="Cambria" panose="020405030504060302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服务器的所有表的所有权转移到了另一个</a:t>
            </a:r>
            <a:r>
              <a:rPr lang="en-US" altLang="zh-CN" sz="1800" dirty="0">
                <a:effectLst/>
                <a:latin typeface="Cambria" panose="020405030504060302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region </a:t>
            </a:r>
            <a:r>
              <a:rPr lang="zh-CN" altLang="zh-CN" sz="1800" dirty="0">
                <a:effectLst/>
                <a:latin typeface="Cambria" panose="020405030504060302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服务器上。</a:t>
            </a:r>
            <a:endParaRPr lang="en-US" altLang="zh-CN" sz="1800" dirty="0">
              <a:effectLst/>
              <a:latin typeface="Cambria" panose="020405030504060302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spcAft>
                <a:spcPts val="1000"/>
              </a:spcAft>
              <a:buFont typeface="Wingdings" panose="05000000000000000000" pitchFamily="2" charset="2"/>
              <a:buChar char="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watch()</a:t>
            </a:r>
            <a:endParaRPr lang="zh-CN" altLang="zh-CN" dirty="0"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进行的是对</a:t>
            </a:r>
            <a:r>
              <a:rPr lang="en-US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 etcd </a:t>
            </a:r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键值对存储系统的各种更新（键值对的增添与删除）的监听，并进行相应的操作。</a:t>
            </a:r>
            <a:endParaRPr lang="zh-CN" altLang="zh-CN" sz="1800" dirty="0">
              <a:effectLst/>
              <a:latin typeface="Cambria" panose="020405030504060302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zh-CN" altLang="zh-CN" sz="1800" dirty="0">
              <a:effectLst/>
              <a:latin typeface="Cambria" panose="020405030504060302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CN" altLang="zh-CN" dirty="0"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pic>
        <p:nvPicPr>
          <p:cNvPr id="11" name="Picture">
            <a:extLst>
              <a:ext uri="{FF2B5EF4-FFF2-40B4-BE49-F238E27FC236}">
                <a16:creationId xmlns:a16="http://schemas.microsoft.com/office/drawing/2014/main" id="{F3BE2D2F-9E6A-15DC-F23A-13228622A4C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 bwMode="auto">
          <a:xfrm>
            <a:off x="8772664" y="1590054"/>
            <a:ext cx="3179639" cy="3764904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4706342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矩形 73">
            <a:extLst>
              <a:ext uri="{FF2B5EF4-FFF2-40B4-BE49-F238E27FC236}">
                <a16:creationId xmlns:a16="http://schemas.microsoft.com/office/drawing/2014/main" id="{8E2FB043-644A-4B73-B942-E35C351EAD75}"/>
              </a:ext>
            </a:extLst>
          </p:cNvPr>
          <p:cNvSpPr/>
          <p:nvPr/>
        </p:nvSpPr>
        <p:spPr>
          <a:xfrm>
            <a:off x="-94121" y="0"/>
            <a:ext cx="2663371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AA2E955B-59EF-4775-8A23-B8DC1D7BC52C}"/>
              </a:ext>
            </a:extLst>
          </p:cNvPr>
          <p:cNvSpPr txBox="1"/>
          <p:nvPr/>
        </p:nvSpPr>
        <p:spPr>
          <a:xfrm>
            <a:off x="3039938" y="620556"/>
            <a:ext cx="6992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2.3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方正宋刻本秀楷简体" panose="02000000000000000000" pitchFamily="2" charset="-122"/>
              <a:ea typeface="方正宋刻本秀楷简体" panose="02000000000000000000" pitchFamily="2" charset="-122"/>
              <a:cs typeface="+mn-cs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66A22AE3-DAED-47D0-ABE6-7C7AB1D86010}"/>
              </a:ext>
            </a:extLst>
          </p:cNvPr>
          <p:cNvSpPr txBox="1"/>
          <p:nvPr/>
        </p:nvSpPr>
        <p:spPr>
          <a:xfrm>
            <a:off x="3770572" y="651333"/>
            <a:ext cx="4099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b="1" dirty="0">
                <a:solidFill>
                  <a:prstClr val="black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region</a:t>
            </a:r>
            <a:r>
              <a:rPr lang="zh-CN" altLang="en-US" sz="2800" b="1" dirty="0">
                <a:solidFill>
                  <a:prstClr val="black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模块介绍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方正宋刻本秀楷简体" panose="02000000000000000000" pitchFamily="2" charset="-122"/>
              <a:ea typeface="方正宋刻本秀楷简体" panose="02000000000000000000" pitchFamily="2" charset="-122"/>
              <a:cs typeface="+mn-cs"/>
            </a:endParaRPr>
          </a:p>
        </p:txBody>
      </p:sp>
      <p:pic>
        <p:nvPicPr>
          <p:cNvPr id="35" name="图片 12" descr="logo">
            <a:extLst>
              <a:ext uri="{FF2B5EF4-FFF2-40B4-BE49-F238E27FC236}">
                <a16:creationId xmlns:a16="http://schemas.microsoft.com/office/drawing/2014/main" id="{9F5CAA3F-55B5-48AE-BD6E-1B1A19964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927" y="203822"/>
            <a:ext cx="1663389" cy="481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" name="文本框 36">
            <a:extLst>
              <a:ext uri="{FF2B5EF4-FFF2-40B4-BE49-F238E27FC236}">
                <a16:creationId xmlns:a16="http://schemas.microsoft.com/office/drawing/2014/main" id="{DD34E630-8775-4D67-BAC0-7F40B0AB70FA}"/>
              </a:ext>
            </a:extLst>
          </p:cNvPr>
          <p:cNvSpPr txBox="1"/>
          <p:nvPr/>
        </p:nvSpPr>
        <p:spPr>
          <a:xfrm>
            <a:off x="395927" y="1220722"/>
            <a:ext cx="1809749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dirty="0">
                <a:solidFill>
                  <a:prstClr val="white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项目模块介绍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方正宋刻本秀楷简体" panose="02000000000000000000" pitchFamily="2" charset="-122"/>
              <a:ea typeface="方正宋刻本秀楷简体" panose="02000000000000000000" pitchFamily="2" charset="-122"/>
              <a:cs typeface="+mn-cs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1C816B3-12C6-F77B-1424-3D94EC178537}"/>
              </a:ext>
            </a:extLst>
          </p:cNvPr>
          <p:cNvSpPr txBox="1"/>
          <p:nvPr/>
        </p:nvSpPr>
        <p:spPr>
          <a:xfrm>
            <a:off x="3039938" y="1590054"/>
            <a:ext cx="4830388" cy="17054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region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存入一些表项信息，由于考虑到容错容灾功能，在主机挂掉时副机需要从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ftp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上下载主机的文件并进行更新，因此需要涉及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ftp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的连接登录，下载文件，断开连接。</a:t>
            </a:r>
          </a:p>
        </p:txBody>
      </p:sp>
      <p:pic>
        <p:nvPicPr>
          <p:cNvPr id="9" name="Picture">
            <a:extLst>
              <a:ext uri="{FF2B5EF4-FFF2-40B4-BE49-F238E27FC236}">
                <a16:creationId xmlns:a16="http://schemas.microsoft.com/office/drawing/2014/main" id="{D763869C-AF84-ABC8-A79C-200C95CBBFF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 bwMode="auto">
          <a:xfrm>
            <a:off x="8371643" y="1759998"/>
            <a:ext cx="3323340" cy="3061347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0630073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矩形 73">
            <a:extLst>
              <a:ext uri="{FF2B5EF4-FFF2-40B4-BE49-F238E27FC236}">
                <a16:creationId xmlns:a16="http://schemas.microsoft.com/office/drawing/2014/main" id="{8E2FB043-644A-4B73-B942-E35C351EAD75}"/>
              </a:ext>
            </a:extLst>
          </p:cNvPr>
          <p:cNvSpPr/>
          <p:nvPr/>
        </p:nvSpPr>
        <p:spPr>
          <a:xfrm>
            <a:off x="-94121" y="0"/>
            <a:ext cx="2663371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AA2E955B-59EF-4775-8A23-B8DC1D7BC52C}"/>
              </a:ext>
            </a:extLst>
          </p:cNvPr>
          <p:cNvSpPr txBox="1"/>
          <p:nvPr/>
        </p:nvSpPr>
        <p:spPr>
          <a:xfrm>
            <a:off x="3039938" y="620556"/>
            <a:ext cx="9316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2.4.1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方正宋刻本秀楷简体" panose="02000000000000000000" pitchFamily="2" charset="-122"/>
              <a:ea typeface="方正宋刻本秀楷简体" panose="02000000000000000000" pitchFamily="2" charset="-122"/>
              <a:cs typeface="+mn-cs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66A22AE3-DAED-47D0-ABE6-7C7AB1D86010}"/>
              </a:ext>
            </a:extLst>
          </p:cNvPr>
          <p:cNvSpPr txBox="1"/>
          <p:nvPr/>
        </p:nvSpPr>
        <p:spPr>
          <a:xfrm>
            <a:off x="3770572" y="651333"/>
            <a:ext cx="4099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b="1" dirty="0">
                <a:solidFill>
                  <a:prstClr val="black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    client</a:t>
            </a:r>
            <a:r>
              <a:rPr lang="zh-CN" altLang="en-US" sz="2800" b="1" dirty="0">
                <a:solidFill>
                  <a:prstClr val="black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模块介绍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方正宋刻本秀楷简体" panose="02000000000000000000" pitchFamily="2" charset="-122"/>
              <a:ea typeface="方正宋刻本秀楷简体" panose="02000000000000000000" pitchFamily="2" charset="-122"/>
              <a:cs typeface="+mn-cs"/>
            </a:endParaRPr>
          </a:p>
        </p:txBody>
      </p:sp>
      <p:pic>
        <p:nvPicPr>
          <p:cNvPr id="35" name="图片 12" descr="logo">
            <a:extLst>
              <a:ext uri="{FF2B5EF4-FFF2-40B4-BE49-F238E27FC236}">
                <a16:creationId xmlns:a16="http://schemas.microsoft.com/office/drawing/2014/main" id="{9F5CAA3F-55B5-48AE-BD6E-1B1A19964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927" y="203822"/>
            <a:ext cx="1663389" cy="481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" name="文本框 36">
            <a:extLst>
              <a:ext uri="{FF2B5EF4-FFF2-40B4-BE49-F238E27FC236}">
                <a16:creationId xmlns:a16="http://schemas.microsoft.com/office/drawing/2014/main" id="{DD34E630-8775-4D67-BAC0-7F40B0AB70FA}"/>
              </a:ext>
            </a:extLst>
          </p:cNvPr>
          <p:cNvSpPr txBox="1"/>
          <p:nvPr/>
        </p:nvSpPr>
        <p:spPr>
          <a:xfrm>
            <a:off x="395927" y="1220722"/>
            <a:ext cx="1809749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dirty="0">
                <a:solidFill>
                  <a:prstClr val="white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项目模块介绍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方正宋刻本秀楷简体" panose="02000000000000000000" pitchFamily="2" charset="-122"/>
              <a:ea typeface="方正宋刻本秀楷简体" panose="02000000000000000000" pitchFamily="2" charset="-122"/>
              <a:cs typeface="+mn-cs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1C816B3-12C6-F77B-1424-3D94EC178537}"/>
              </a:ext>
            </a:extLst>
          </p:cNvPr>
          <p:cNvSpPr txBox="1"/>
          <p:nvPr/>
        </p:nvSpPr>
        <p:spPr>
          <a:xfrm>
            <a:off x="3039938" y="1294433"/>
            <a:ext cx="7000707" cy="26713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client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向上负责与用户进行直接交互，向下与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region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master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进行连接。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285750" indent="-285750">
              <a:lnSpc>
                <a:spcPct val="15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主要的功能包括持有循环预处理输入语句（这里的预处理并非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miniSQL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中的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interpreter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部分），根据解析调用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master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或者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region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中接口进行执行语句，维护两个缓存表以供查询对应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table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所在的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region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。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94B32EA-5BD0-15FE-30EF-303E969003A9}"/>
              </a:ext>
            </a:extLst>
          </p:cNvPr>
          <p:cNvSpPr txBox="1"/>
          <p:nvPr/>
        </p:nvSpPr>
        <p:spPr>
          <a:xfrm>
            <a:off x="2961519" y="4978792"/>
            <a:ext cx="10150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2.4.2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方正宋刻本秀楷简体" panose="02000000000000000000" pitchFamily="2" charset="-122"/>
              <a:ea typeface="方正宋刻本秀楷简体" panose="02000000000000000000" pitchFamily="2" charset="-122"/>
              <a:cs typeface="+mn-cs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81DED55-6480-3C00-F488-D82404A1D1BC}"/>
              </a:ext>
            </a:extLst>
          </p:cNvPr>
          <p:cNvSpPr txBox="1"/>
          <p:nvPr/>
        </p:nvSpPr>
        <p:spPr>
          <a:xfrm>
            <a:off x="3692153" y="5009569"/>
            <a:ext cx="4099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b="1" dirty="0">
                <a:solidFill>
                  <a:prstClr val="black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    client</a:t>
            </a:r>
            <a:r>
              <a:rPr lang="zh-CN" altLang="en-US" sz="2800" b="1" dirty="0">
                <a:solidFill>
                  <a:prstClr val="black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工作流程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方正宋刻本秀楷简体" panose="02000000000000000000" pitchFamily="2" charset="-122"/>
              <a:ea typeface="方正宋刻本秀楷简体" panose="02000000000000000000" pitchFamily="2" charset="-122"/>
              <a:cs typeface="+mn-cs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D755C4E4-A82B-8881-57BE-CF2B9B49B646}"/>
              </a:ext>
            </a:extLst>
          </p:cNvPr>
          <p:cNvSpPr txBox="1"/>
          <p:nvPr/>
        </p:nvSpPr>
        <p:spPr>
          <a:xfrm>
            <a:off x="2961519" y="5702146"/>
            <a:ext cx="6143346" cy="4589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见下页整图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5225230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矩形 73">
            <a:extLst>
              <a:ext uri="{FF2B5EF4-FFF2-40B4-BE49-F238E27FC236}">
                <a16:creationId xmlns:a16="http://schemas.microsoft.com/office/drawing/2014/main" id="{8E2FB043-644A-4B73-B942-E35C351EAD75}"/>
              </a:ext>
            </a:extLst>
          </p:cNvPr>
          <p:cNvSpPr/>
          <p:nvPr/>
        </p:nvSpPr>
        <p:spPr>
          <a:xfrm>
            <a:off x="-94121" y="0"/>
            <a:ext cx="2663371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35" name="图片 12" descr="logo">
            <a:extLst>
              <a:ext uri="{FF2B5EF4-FFF2-40B4-BE49-F238E27FC236}">
                <a16:creationId xmlns:a16="http://schemas.microsoft.com/office/drawing/2014/main" id="{9F5CAA3F-55B5-48AE-BD6E-1B1A19964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927" y="203822"/>
            <a:ext cx="1663389" cy="481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" name="文本框 36">
            <a:extLst>
              <a:ext uri="{FF2B5EF4-FFF2-40B4-BE49-F238E27FC236}">
                <a16:creationId xmlns:a16="http://schemas.microsoft.com/office/drawing/2014/main" id="{DD34E630-8775-4D67-BAC0-7F40B0AB70FA}"/>
              </a:ext>
            </a:extLst>
          </p:cNvPr>
          <p:cNvSpPr txBox="1"/>
          <p:nvPr/>
        </p:nvSpPr>
        <p:spPr>
          <a:xfrm>
            <a:off x="395927" y="1220722"/>
            <a:ext cx="1809749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dirty="0">
                <a:solidFill>
                  <a:prstClr val="white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项目模块介绍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方正宋刻本秀楷简体" panose="02000000000000000000" pitchFamily="2" charset="-122"/>
              <a:ea typeface="方正宋刻本秀楷简体" panose="02000000000000000000" pitchFamily="2" charset="-122"/>
              <a:cs typeface="+mn-cs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A2B99DA-B00D-5ECE-0E87-6DD9BBBB25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9298" y="203822"/>
            <a:ext cx="7629417" cy="669468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030369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矩形 73">
            <a:extLst>
              <a:ext uri="{FF2B5EF4-FFF2-40B4-BE49-F238E27FC236}">
                <a16:creationId xmlns:a16="http://schemas.microsoft.com/office/drawing/2014/main" id="{8E2FB043-644A-4B73-B942-E35C351EAD75}"/>
              </a:ext>
            </a:extLst>
          </p:cNvPr>
          <p:cNvSpPr/>
          <p:nvPr/>
        </p:nvSpPr>
        <p:spPr>
          <a:xfrm>
            <a:off x="-94121" y="0"/>
            <a:ext cx="2663371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AA2E955B-59EF-4775-8A23-B8DC1D7BC52C}"/>
              </a:ext>
            </a:extLst>
          </p:cNvPr>
          <p:cNvSpPr txBox="1"/>
          <p:nvPr/>
        </p:nvSpPr>
        <p:spPr>
          <a:xfrm>
            <a:off x="3039938" y="620556"/>
            <a:ext cx="7056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2.5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方正宋刻本秀楷简体" panose="02000000000000000000" pitchFamily="2" charset="-122"/>
              <a:ea typeface="方正宋刻本秀楷简体" panose="02000000000000000000" pitchFamily="2" charset="-122"/>
              <a:cs typeface="+mn-cs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66A22AE3-DAED-47D0-ABE6-7C7AB1D86010}"/>
              </a:ext>
            </a:extLst>
          </p:cNvPr>
          <p:cNvSpPr txBox="1"/>
          <p:nvPr/>
        </p:nvSpPr>
        <p:spPr>
          <a:xfrm>
            <a:off x="3770572" y="651333"/>
            <a:ext cx="4099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b="1" dirty="0">
                <a:solidFill>
                  <a:prstClr val="black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  minisql</a:t>
            </a:r>
            <a:r>
              <a:rPr lang="zh-CN" altLang="en-US" sz="2800" b="1" dirty="0">
                <a:solidFill>
                  <a:prstClr val="black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架构设计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方正宋刻本秀楷简体" panose="02000000000000000000" pitchFamily="2" charset="-122"/>
              <a:ea typeface="方正宋刻本秀楷简体" panose="02000000000000000000" pitchFamily="2" charset="-122"/>
              <a:cs typeface="+mn-cs"/>
            </a:endParaRPr>
          </a:p>
        </p:txBody>
      </p:sp>
      <p:pic>
        <p:nvPicPr>
          <p:cNvPr id="35" name="图片 12" descr="logo">
            <a:extLst>
              <a:ext uri="{FF2B5EF4-FFF2-40B4-BE49-F238E27FC236}">
                <a16:creationId xmlns:a16="http://schemas.microsoft.com/office/drawing/2014/main" id="{9F5CAA3F-55B5-48AE-BD6E-1B1A19964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927" y="203822"/>
            <a:ext cx="1663389" cy="481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" name="文本框 36">
            <a:extLst>
              <a:ext uri="{FF2B5EF4-FFF2-40B4-BE49-F238E27FC236}">
                <a16:creationId xmlns:a16="http://schemas.microsoft.com/office/drawing/2014/main" id="{DD34E630-8775-4D67-BAC0-7F40B0AB70FA}"/>
              </a:ext>
            </a:extLst>
          </p:cNvPr>
          <p:cNvSpPr txBox="1"/>
          <p:nvPr/>
        </p:nvSpPr>
        <p:spPr>
          <a:xfrm>
            <a:off x="395927" y="1220722"/>
            <a:ext cx="1809749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dirty="0">
                <a:solidFill>
                  <a:prstClr val="white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项目模块介绍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方正宋刻本秀楷简体" panose="02000000000000000000" pitchFamily="2" charset="-122"/>
              <a:ea typeface="方正宋刻本秀楷简体" panose="02000000000000000000" pitchFamily="2" charset="-122"/>
              <a:cs typeface="+mn-cs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1C816B3-12C6-F77B-1424-3D94EC178537}"/>
              </a:ext>
            </a:extLst>
          </p:cNvPr>
          <p:cNvSpPr txBox="1"/>
          <p:nvPr/>
        </p:nvSpPr>
        <p:spPr>
          <a:xfrm>
            <a:off x="3039938" y="1294433"/>
            <a:ext cx="6423657" cy="12899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Minisql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是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region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中的重要部分，也是起到实际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sql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语句处理功能的部分，支持多种简单的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sql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语句的解析处理，同时向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region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提供接口，供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region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调用，其总体设计如下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9B918D2-7245-3A79-2B9F-72F72271D4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1468" y="2704218"/>
            <a:ext cx="4897111" cy="3841563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931EC351-9AD8-6E45-A91D-582A4FADA373}"/>
              </a:ext>
            </a:extLst>
          </p:cNvPr>
          <p:cNvSpPr txBox="1"/>
          <p:nvPr/>
        </p:nvSpPr>
        <p:spPr>
          <a:xfrm>
            <a:off x="9054983" y="3119501"/>
            <a:ext cx="2823339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Minisql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模块划分：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Interpreter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API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Record Manager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Index Manager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Catalog Manager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Buffer Manager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    使用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go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语言实现</a:t>
            </a:r>
          </a:p>
        </p:txBody>
      </p:sp>
    </p:spTree>
    <p:extLst>
      <p:ext uri="{BB962C8B-B14F-4D97-AF65-F5344CB8AC3E}">
        <p14:creationId xmlns:p14="http://schemas.microsoft.com/office/powerpoint/2010/main" val="7450739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矩形 73">
            <a:extLst>
              <a:ext uri="{FF2B5EF4-FFF2-40B4-BE49-F238E27FC236}">
                <a16:creationId xmlns:a16="http://schemas.microsoft.com/office/drawing/2014/main" id="{8E2FB043-644A-4B73-B942-E35C351EAD75}"/>
              </a:ext>
            </a:extLst>
          </p:cNvPr>
          <p:cNvSpPr/>
          <p:nvPr/>
        </p:nvSpPr>
        <p:spPr>
          <a:xfrm>
            <a:off x="-1" y="0"/>
            <a:ext cx="2663371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DC366DB6-5B1F-4EF4-9B84-A739599E4B6F}"/>
              </a:ext>
            </a:extLst>
          </p:cNvPr>
          <p:cNvGrpSpPr/>
          <p:nvPr/>
        </p:nvGrpSpPr>
        <p:grpSpPr>
          <a:xfrm>
            <a:off x="5743142" y="1096716"/>
            <a:ext cx="3448196" cy="4508927"/>
            <a:chOff x="5743142" y="1096716"/>
            <a:chExt cx="3448196" cy="4508927"/>
          </a:xfrm>
        </p:grpSpPr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AA2E955B-59EF-4775-8A23-B8DC1D7BC52C}"/>
                </a:ext>
              </a:extLst>
            </p:cNvPr>
            <p:cNvSpPr txBox="1"/>
            <p:nvPr/>
          </p:nvSpPr>
          <p:spPr>
            <a:xfrm>
              <a:off x="6782597" y="1096716"/>
              <a:ext cx="1976823" cy="45089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28700" b="1" dirty="0">
                  <a:solidFill>
                    <a:schemeClr val="bg1">
                      <a:lumMod val="85000"/>
                    </a:schemeClr>
                  </a:solidFill>
                  <a:latin typeface="Berlin Sans FB Demi" panose="020E0802020502020306" pitchFamily="34" charset="0"/>
                  <a:ea typeface="方正宋刻本秀楷简体" panose="02000000000000000000" pitchFamily="2" charset="-122"/>
                </a:rPr>
                <a:t>3</a:t>
              </a:r>
              <a:endParaRPr kumimoji="0" lang="zh-CN" altLang="en-US" sz="287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Berlin Sans FB Demi" panose="020E0802020502020306" pitchFamily="34" charset="0"/>
                <a:ea typeface="方正宋刻本秀楷简体" panose="02000000000000000000" pitchFamily="2" charset="-122"/>
                <a:cs typeface="+mn-cs"/>
              </a:endParaRP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66A22AE3-DAED-47D0-ABE6-7C7AB1D86010}"/>
                </a:ext>
              </a:extLst>
            </p:cNvPr>
            <p:cNvSpPr txBox="1"/>
            <p:nvPr/>
          </p:nvSpPr>
          <p:spPr>
            <a:xfrm>
              <a:off x="5743142" y="3136612"/>
              <a:ext cx="344819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4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华文中宋" panose="02010600040101010101" pitchFamily="2" charset="-122"/>
                  <a:ea typeface="华文中宋" panose="02010600040101010101" pitchFamily="2" charset="-122"/>
                </a:rPr>
                <a:t>核心功能介绍</a:t>
              </a:r>
            </a:p>
          </p:txBody>
        </p:sp>
      </p:grpSp>
      <p:pic>
        <p:nvPicPr>
          <p:cNvPr id="35" name="图片 12" descr="logo">
            <a:extLst>
              <a:ext uri="{FF2B5EF4-FFF2-40B4-BE49-F238E27FC236}">
                <a16:creationId xmlns:a16="http://schemas.microsoft.com/office/drawing/2014/main" id="{9F5CAA3F-55B5-48AE-BD6E-1B1A19964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927" y="203822"/>
            <a:ext cx="1663389" cy="481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177752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矩形 73">
            <a:extLst>
              <a:ext uri="{FF2B5EF4-FFF2-40B4-BE49-F238E27FC236}">
                <a16:creationId xmlns:a16="http://schemas.microsoft.com/office/drawing/2014/main" id="{8E2FB043-644A-4B73-B942-E35C351EAD75}"/>
              </a:ext>
            </a:extLst>
          </p:cNvPr>
          <p:cNvSpPr/>
          <p:nvPr/>
        </p:nvSpPr>
        <p:spPr>
          <a:xfrm>
            <a:off x="-94121" y="0"/>
            <a:ext cx="2663371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AA2E955B-59EF-4775-8A23-B8DC1D7BC52C}"/>
              </a:ext>
            </a:extLst>
          </p:cNvPr>
          <p:cNvSpPr txBox="1"/>
          <p:nvPr/>
        </p:nvSpPr>
        <p:spPr>
          <a:xfrm>
            <a:off x="3039938" y="620556"/>
            <a:ext cx="6158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3.1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方正宋刻本秀楷简体" panose="02000000000000000000" pitchFamily="2" charset="-122"/>
              <a:ea typeface="方正宋刻本秀楷简体" panose="02000000000000000000" pitchFamily="2" charset="-122"/>
              <a:cs typeface="+mn-cs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66A22AE3-DAED-47D0-ABE6-7C7AB1D86010}"/>
              </a:ext>
            </a:extLst>
          </p:cNvPr>
          <p:cNvSpPr txBox="1"/>
          <p:nvPr/>
        </p:nvSpPr>
        <p:spPr>
          <a:xfrm>
            <a:off x="3770572" y="651333"/>
            <a:ext cx="4099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b="1" dirty="0">
                <a:solidFill>
                  <a:prstClr val="black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通信简介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方正宋刻本秀楷简体" panose="02000000000000000000" pitchFamily="2" charset="-122"/>
              <a:ea typeface="方正宋刻本秀楷简体" panose="02000000000000000000" pitchFamily="2" charset="-122"/>
              <a:cs typeface="+mn-cs"/>
            </a:endParaRPr>
          </a:p>
        </p:txBody>
      </p:sp>
      <p:pic>
        <p:nvPicPr>
          <p:cNvPr id="35" name="图片 12" descr="logo">
            <a:extLst>
              <a:ext uri="{FF2B5EF4-FFF2-40B4-BE49-F238E27FC236}">
                <a16:creationId xmlns:a16="http://schemas.microsoft.com/office/drawing/2014/main" id="{9F5CAA3F-55B5-48AE-BD6E-1B1A19964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927" y="203822"/>
            <a:ext cx="1663389" cy="481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" name="文本框 36">
            <a:extLst>
              <a:ext uri="{FF2B5EF4-FFF2-40B4-BE49-F238E27FC236}">
                <a16:creationId xmlns:a16="http://schemas.microsoft.com/office/drawing/2014/main" id="{DD34E630-8775-4D67-BAC0-7F40B0AB70FA}"/>
              </a:ext>
            </a:extLst>
          </p:cNvPr>
          <p:cNvSpPr txBox="1"/>
          <p:nvPr/>
        </p:nvSpPr>
        <p:spPr>
          <a:xfrm>
            <a:off x="395927" y="1220722"/>
            <a:ext cx="1809749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dirty="0">
                <a:solidFill>
                  <a:prstClr val="white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核心功能介绍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方正宋刻本秀楷简体" panose="02000000000000000000" pitchFamily="2" charset="-122"/>
              <a:ea typeface="方正宋刻本秀楷简体" panose="02000000000000000000" pitchFamily="2" charset="-122"/>
              <a:cs typeface="+mn-cs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1C816B3-12C6-F77B-1424-3D94EC178537}"/>
              </a:ext>
            </a:extLst>
          </p:cNvPr>
          <p:cNvSpPr txBox="1"/>
          <p:nvPr/>
        </p:nvSpPr>
        <p:spPr>
          <a:xfrm>
            <a:off x="3039937" y="1309499"/>
            <a:ext cx="7267037" cy="50293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RPC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通信简介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7429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远程过程调用（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Remote Procedure Call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RPC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）是一个计算机通信协议，该协议允许运行于一台计算机的程序调用另一台计算机的子程序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7429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建立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 rpcClient 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的过程与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 socket 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类似，只需要指定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IP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地址和端口号即可通过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 DialHttp 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函数获取到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 rpcClient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，随后便可使用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rpcClient 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对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 region/master 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的函数进行调用</a:t>
            </a:r>
            <a:r>
              <a:rPr lang="zh-CN" altLang="zh-CN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</a:p>
          <a:p>
            <a:pPr>
              <a:lnSpc>
                <a:spcPct val="150000"/>
              </a:lnSpc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通信协议设计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>
              <a:lnSpc>
                <a:spcPct val="150000"/>
              </a:lnSpc>
            </a:pP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由于封装了非阻塞的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RPC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调用函数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TimeoutRPC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master/service.go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region/service.go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中的大部分函数都是基于传入两个指针参数，一个作为封装好的函数固有参数，另一个作为返回值的策略。</a:t>
            </a:r>
          </a:p>
        </p:txBody>
      </p:sp>
    </p:spTree>
    <p:extLst>
      <p:ext uri="{BB962C8B-B14F-4D97-AF65-F5344CB8AC3E}">
        <p14:creationId xmlns:p14="http://schemas.microsoft.com/office/powerpoint/2010/main" val="19478538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矩形 73">
            <a:extLst>
              <a:ext uri="{FF2B5EF4-FFF2-40B4-BE49-F238E27FC236}">
                <a16:creationId xmlns:a16="http://schemas.microsoft.com/office/drawing/2014/main" id="{8E2FB043-644A-4B73-B942-E35C351EAD75}"/>
              </a:ext>
            </a:extLst>
          </p:cNvPr>
          <p:cNvSpPr/>
          <p:nvPr/>
        </p:nvSpPr>
        <p:spPr>
          <a:xfrm>
            <a:off x="-94121" y="0"/>
            <a:ext cx="2663371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AA2E955B-59EF-4775-8A23-B8DC1D7BC52C}"/>
              </a:ext>
            </a:extLst>
          </p:cNvPr>
          <p:cNvSpPr txBox="1"/>
          <p:nvPr/>
        </p:nvSpPr>
        <p:spPr>
          <a:xfrm>
            <a:off x="3039938" y="620556"/>
            <a:ext cx="6992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3.2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方正宋刻本秀楷简体" panose="02000000000000000000" pitchFamily="2" charset="-122"/>
              <a:ea typeface="方正宋刻本秀楷简体" panose="02000000000000000000" pitchFamily="2" charset="-122"/>
              <a:cs typeface="+mn-cs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66A22AE3-DAED-47D0-ABE6-7C7AB1D86010}"/>
              </a:ext>
            </a:extLst>
          </p:cNvPr>
          <p:cNvSpPr txBox="1"/>
          <p:nvPr/>
        </p:nvSpPr>
        <p:spPr>
          <a:xfrm>
            <a:off x="3770572" y="651333"/>
            <a:ext cx="4099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b="1" dirty="0">
                <a:solidFill>
                  <a:prstClr val="black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集群管理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方正宋刻本秀楷简体" panose="02000000000000000000" pitchFamily="2" charset="-122"/>
              <a:ea typeface="方正宋刻本秀楷简体" panose="02000000000000000000" pitchFamily="2" charset="-122"/>
              <a:cs typeface="+mn-cs"/>
            </a:endParaRPr>
          </a:p>
        </p:txBody>
      </p:sp>
      <p:pic>
        <p:nvPicPr>
          <p:cNvPr id="35" name="图片 12" descr="logo">
            <a:extLst>
              <a:ext uri="{FF2B5EF4-FFF2-40B4-BE49-F238E27FC236}">
                <a16:creationId xmlns:a16="http://schemas.microsoft.com/office/drawing/2014/main" id="{9F5CAA3F-55B5-48AE-BD6E-1B1A19964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927" y="203822"/>
            <a:ext cx="1663389" cy="481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" name="文本框 36">
            <a:extLst>
              <a:ext uri="{FF2B5EF4-FFF2-40B4-BE49-F238E27FC236}">
                <a16:creationId xmlns:a16="http://schemas.microsoft.com/office/drawing/2014/main" id="{DD34E630-8775-4D67-BAC0-7F40B0AB70FA}"/>
              </a:ext>
            </a:extLst>
          </p:cNvPr>
          <p:cNvSpPr txBox="1"/>
          <p:nvPr/>
        </p:nvSpPr>
        <p:spPr>
          <a:xfrm>
            <a:off x="395927" y="1220722"/>
            <a:ext cx="1809749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dirty="0">
                <a:solidFill>
                  <a:prstClr val="white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核心功能介绍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方正宋刻本秀楷简体" panose="02000000000000000000" pitchFamily="2" charset="-122"/>
              <a:ea typeface="方正宋刻本秀楷简体" panose="02000000000000000000" pitchFamily="2" charset="-122"/>
              <a:cs typeface="+mn-cs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1C816B3-12C6-F77B-1424-3D94EC178537}"/>
              </a:ext>
            </a:extLst>
          </p:cNvPr>
          <p:cNvSpPr txBox="1"/>
          <p:nvPr/>
        </p:nvSpPr>
        <p:spPr>
          <a:xfrm>
            <a:off x="3039938" y="1288770"/>
            <a:ext cx="8430012" cy="29518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利用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 etcd 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的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 Grant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、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Put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、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KeepAlive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、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Watch 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这几个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 API 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完成集群节点管理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region 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节点上线时，其将在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 etcd 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键值对存储系统中创建一个具有生命周期的，以该进程所在服务器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 IP 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地址为键的键值对，并持续维持其生命，该过程涉及到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 Grant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、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Put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、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KeepAlive 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几个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 API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；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master 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节点开启后，其将持续监测键值对存储系统中的各种更新，该过程涉及到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 Watch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。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CN" altLang="zh-CN" dirty="0"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pic>
        <p:nvPicPr>
          <p:cNvPr id="8" name="Picture">
            <a:extLst>
              <a:ext uri="{FF2B5EF4-FFF2-40B4-BE49-F238E27FC236}">
                <a16:creationId xmlns:a16="http://schemas.microsoft.com/office/drawing/2014/main" id="{1D304C59-7272-9B43-7007-F2CE2F331EF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 bwMode="auto">
          <a:xfrm>
            <a:off x="3111387" y="3879928"/>
            <a:ext cx="3864473" cy="2978072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5208865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矩形 73">
            <a:extLst>
              <a:ext uri="{FF2B5EF4-FFF2-40B4-BE49-F238E27FC236}">
                <a16:creationId xmlns:a16="http://schemas.microsoft.com/office/drawing/2014/main" id="{8E2FB043-644A-4B73-B942-E35C351EAD75}"/>
              </a:ext>
            </a:extLst>
          </p:cNvPr>
          <p:cNvSpPr/>
          <p:nvPr/>
        </p:nvSpPr>
        <p:spPr>
          <a:xfrm>
            <a:off x="-94121" y="0"/>
            <a:ext cx="2663371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AA2E955B-59EF-4775-8A23-B8DC1D7BC52C}"/>
              </a:ext>
            </a:extLst>
          </p:cNvPr>
          <p:cNvSpPr txBox="1"/>
          <p:nvPr/>
        </p:nvSpPr>
        <p:spPr>
          <a:xfrm>
            <a:off x="3039938" y="620556"/>
            <a:ext cx="6848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3.</a:t>
            </a:r>
            <a:r>
              <a:rPr lang="en-US" altLang="zh-CN" sz="32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3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方正宋刻本秀楷简体" panose="02000000000000000000" pitchFamily="2" charset="-122"/>
              <a:ea typeface="方正宋刻本秀楷简体" panose="02000000000000000000" pitchFamily="2" charset="-122"/>
              <a:cs typeface="+mn-cs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66A22AE3-DAED-47D0-ABE6-7C7AB1D86010}"/>
              </a:ext>
            </a:extLst>
          </p:cNvPr>
          <p:cNvSpPr txBox="1"/>
          <p:nvPr/>
        </p:nvSpPr>
        <p:spPr>
          <a:xfrm>
            <a:off x="3770572" y="651333"/>
            <a:ext cx="4099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b="1" dirty="0">
                <a:solidFill>
                  <a:prstClr val="black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数据分布与负载均衡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方正宋刻本秀楷简体" panose="02000000000000000000" pitchFamily="2" charset="-122"/>
              <a:ea typeface="方正宋刻本秀楷简体" panose="02000000000000000000" pitchFamily="2" charset="-122"/>
              <a:cs typeface="+mn-cs"/>
            </a:endParaRPr>
          </a:p>
        </p:txBody>
      </p:sp>
      <p:pic>
        <p:nvPicPr>
          <p:cNvPr id="35" name="图片 12" descr="logo">
            <a:extLst>
              <a:ext uri="{FF2B5EF4-FFF2-40B4-BE49-F238E27FC236}">
                <a16:creationId xmlns:a16="http://schemas.microsoft.com/office/drawing/2014/main" id="{9F5CAA3F-55B5-48AE-BD6E-1B1A19964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927" y="203822"/>
            <a:ext cx="1663389" cy="481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" name="文本框 36">
            <a:extLst>
              <a:ext uri="{FF2B5EF4-FFF2-40B4-BE49-F238E27FC236}">
                <a16:creationId xmlns:a16="http://schemas.microsoft.com/office/drawing/2014/main" id="{DD34E630-8775-4D67-BAC0-7F40B0AB70FA}"/>
              </a:ext>
            </a:extLst>
          </p:cNvPr>
          <p:cNvSpPr txBox="1"/>
          <p:nvPr/>
        </p:nvSpPr>
        <p:spPr>
          <a:xfrm>
            <a:off x="395927" y="1220722"/>
            <a:ext cx="1809749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dirty="0">
                <a:solidFill>
                  <a:prstClr val="white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核心功能介绍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方正宋刻本秀楷简体" panose="02000000000000000000" pitchFamily="2" charset="-122"/>
              <a:ea typeface="方正宋刻本秀楷简体" panose="02000000000000000000" pitchFamily="2" charset="-122"/>
              <a:cs typeface="+mn-cs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1C816B3-12C6-F77B-1424-3D94EC178537}"/>
              </a:ext>
            </a:extLst>
          </p:cNvPr>
          <p:cNvSpPr txBox="1"/>
          <p:nvPr/>
        </p:nvSpPr>
        <p:spPr>
          <a:xfrm>
            <a:off x="3039938" y="1302841"/>
            <a:ext cx="7977250" cy="21261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出于最小化系统复杂度的考虑，我们选择将完整的数据表存储在服务器中。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master 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内存存储所有表名称及它们的位置，以及所有索引信息；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数据表与索引的数据存储于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 region 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服务器中。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涉及到数据表和索引的创建、删除的命令都需要发送给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 master 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进程，由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 master 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进程进行转发</a:t>
            </a:r>
          </a:p>
        </p:txBody>
      </p:sp>
      <p:pic>
        <p:nvPicPr>
          <p:cNvPr id="8" name="Picture">
            <a:extLst>
              <a:ext uri="{FF2B5EF4-FFF2-40B4-BE49-F238E27FC236}">
                <a16:creationId xmlns:a16="http://schemas.microsoft.com/office/drawing/2014/main" id="{8907E040-26A7-5ADD-109D-D29B7C9480A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 bwMode="auto">
          <a:xfrm>
            <a:off x="3164226" y="3628310"/>
            <a:ext cx="6095184" cy="3109842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139768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矩形 73">
            <a:extLst>
              <a:ext uri="{FF2B5EF4-FFF2-40B4-BE49-F238E27FC236}">
                <a16:creationId xmlns:a16="http://schemas.microsoft.com/office/drawing/2014/main" id="{8E2FB043-644A-4B73-B942-E35C351EAD75}"/>
              </a:ext>
            </a:extLst>
          </p:cNvPr>
          <p:cNvSpPr/>
          <p:nvPr/>
        </p:nvSpPr>
        <p:spPr>
          <a:xfrm>
            <a:off x="-94121" y="0"/>
            <a:ext cx="2663371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AA2E955B-59EF-4775-8A23-B8DC1D7BC52C}"/>
              </a:ext>
            </a:extLst>
          </p:cNvPr>
          <p:cNvSpPr txBox="1"/>
          <p:nvPr/>
        </p:nvSpPr>
        <p:spPr>
          <a:xfrm>
            <a:off x="3039938" y="620556"/>
            <a:ext cx="6896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3.4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方正宋刻本秀楷简体" panose="02000000000000000000" pitchFamily="2" charset="-122"/>
              <a:ea typeface="方正宋刻本秀楷简体" panose="02000000000000000000" pitchFamily="2" charset="-122"/>
              <a:cs typeface="+mn-cs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66A22AE3-DAED-47D0-ABE6-7C7AB1D86010}"/>
              </a:ext>
            </a:extLst>
          </p:cNvPr>
          <p:cNvSpPr txBox="1"/>
          <p:nvPr/>
        </p:nvSpPr>
        <p:spPr>
          <a:xfrm>
            <a:off x="3770572" y="651333"/>
            <a:ext cx="4099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b="1" dirty="0">
                <a:solidFill>
                  <a:prstClr val="black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容错容灾与副本管理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方正宋刻本秀楷简体" panose="02000000000000000000" pitchFamily="2" charset="-122"/>
              <a:ea typeface="方正宋刻本秀楷简体" panose="02000000000000000000" pitchFamily="2" charset="-122"/>
              <a:cs typeface="+mn-cs"/>
            </a:endParaRPr>
          </a:p>
        </p:txBody>
      </p:sp>
      <p:pic>
        <p:nvPicPr>
          <p:cNvPr id="35" name="图片 12" descr="logo">
            <a:extLst>
              <a:ext uri="{FF2B5EF4-FFF2-40B4-BE49-F238E27FC236}">
                <a16:creationId xmlns:a16="http://schemas.microsoft.com/office/drawing/2014/main" id="{9F5CAA3F-55B5-48AE-BD6E-1B1A19964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927" y="203822"/>
            <a:ext cx="1663389" cy="481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" name="文本框 36">
            <a:extLst>
              <a:ext uri="{FF2B5EF4-FFF2-40B4-BE49-F238E27FC236}">
                <a16:creationId xmlns:a16="http://schemas.microsoft.com/office/drawing/2014/main" id="{DD34E630-8775-4D67-BAC0-7F40B0AB70FA}"/>
              </a:ext>
            </a:extLst>
          </p:cNvPr>
          <p:cNvSpPr txBox="1"/>
          <p:nvPr/>
        </p:nvSpPr>
        <p:spPr>
          <a:xfrm>
            <a:off x="395927" y="1220722"/>
            <a:ext cx="1809749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dirty="0">
                <a:solidFill>
                  <a:prstClr val="white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核心功能介绍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方正宋刻本秀楷简体" panose="02000000000000000000" pitchFamily="2" charset="-122"/>
              <a:ea typeface="方正宋刻本秀楷简体" panose="02000000000000000000" pitchFamily="2" charset="-122"/>
              <a:cs typeface="+mn-cs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1C816B3-12C6-F77B-1424-3D94EC178537}"/>
              </a:ext>
            </a:extLst>
          </p:cNvPr>
          <p:cNvSpPr txBox="1"/>
          <p:nvPr/>
        </p:nvSpPr>
        <p:spPr>
          <a:xfrm>
            <a:off x="3039938" y="1223423"/>
            <a:ext cx="8865018" cy="17054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state machine replication 的方式实现容错容灾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对于一对主从服务器，我们保证两者数据库的状态是相同的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若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集群中有 2k+1 台服务器，除了 1 台 master 外，各有 k 台 region 主服务器和 k 台 region 从服务器。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注意对这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 2k 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台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 region 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服务器，其是主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或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从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是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动态决定的</a:t>
            </a:r>
          </a:p>
        </p:txBody>
      </p:sp>
      <p:pic>
        <p:nvPicPr>
          <p:cNvPr id="8" name="Picture">
            <a:extLst>
              <a:ext uri="{FF2B5EF4-FFF2-40B4-BE49-F238E27FC236}">
                <a16:creationId xmlns:a16="http://schemas.microsoft.com/office/drawing/2014/main" id="{B2A91816-8F25-1DCB-D567-22DEE3E911E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 bwMode="auto">
          <a:xfrm>
            <a:off x="3482702" y="3310306"/>
            <a:ext cx="5226596" cy="3463355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2712235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36">
            <a:extLst>
              <a:ext uri="{FF2B5EF4-FFF2-40B4-BE49-F238E27FC236}">
                <a16:creationId xmlns:a16="http://schemas.microsoft.com/office/drawing/2014/main" id="{91C26D1B-B5EB-463D-8711-97E1743B3F80}"/>
              </a:ext>
            </a:extLst>
          </p:cNvPr>
          <p:cNvSpPr txBox="1"/>
          <p:nvPr/>
        </p:nvSpPr>
        <p:spPr>
          <a:xfrm>
            <a:off x="6159095" y="1005093"/>
            <a:ext cx="38343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rlin Sans FB Demi" panose="020E0802020502020306" pitchFamily="34" charset="0"/>
                <a:ea typeface="方正宋刻本秀楷简体" panose="02000000000000000000" pitchFamily="2" charset="-122"/>
                <a:cs typeface="+mn-cs"/>
              </a:rPr>
              <a:t>1</a:t>
            </a:r>
            <a:endParaRPr kumimoji="0" lang="zh-CN" altLang="en-US" sz="4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erlin Sans FB Demi" panose="020E0802020502020306" pitchFamily="34" charset="0"/>
              <a:ea typeface="方正宋刻本秀楷简体" panose="02000000000000000000" pitchFamily="2" charset="-122"/>
              <a:cs typeface="+mn-cs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0F4C02B2-567E-4893-8970-C498577404F3}"/>
              </a:ext>
            </a:extLst>
          </p:cNvPr>
          <p:cNvSpPr txBox="1"/>
          <p:nvPr/>
        </p:nvSpPr>
        <p:spPr>
          <a:xfrm>
            <a:off x="7145825" y="1222496"/>
            <a:ext cx="30078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defRPr/>
            </a:pPr>
            <a:r>
              <a:rPr lang="zh-CN" altLang="en-US" sz="2800" b="1" dirty="0">
                <a:solidFill>
                  <a:prstClr val="black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项目基本概况</a:t>
            </a: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5A45774D-ABA7-4D21-B1C1-834FAC9AE003}"/>
              </a:ext>
            </a:extLst>
          </p:cNvPr>
          <p:cNvSpPr txBox="1"/>
          <p:nvPr/>
        </p:nvSpPr>
        <p:spPr>
          <a:xfrm>
            <a:off x="6159096" y="1815138"/>
            <a:ext cx="47641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rlin Sans FB Demi" panose="020E0802020502020306" pitchFamily="34" charset="0"/>
                <a:ea typeface="方正宋刻本秀楷简体" panose="02000000000000000000" pitchFamily="2" charset="-122"/>
                <a:cs typeface="+mn-cs"/>
              </a:rPr>
              <a:t>2</a:t>
            </a:r>
            <a:endParaRPr kumimoji="0" lang="zh-CN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erlin Sans FB Demi" panose="020E0802020502020306" pitchFamily="34" charset="0"/>
              <a:ea typeface="方正宋刻本秀楷简体" panose="02000000000000000000" pitchFamily="2" charset="-122"/>
              <a:cs typeface="+mn-cs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6B46879A-3814-48FA-BF3F-E832A8B464A6}"/>
              </a:ext>
            </a:extLst>
          </p:cNvPr>
          <p:cNvSpPr txBox="1"/>
          <p:nvPr/>
        </p:nvSpPr>
        <p:spPr>
          <a:xfrm>
            <a:off x="7145825" y="1970332"/>
            <a:ext cx="30078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defRPr/>
            </a:pPr>
            <a:r>
              <a:rPr lang="zh-CN" altLang="en-US" sz="2800" b="1" dirty="0">
                <a:solidFill>
                  <a:prstClr val="black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项目模块介绍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2AD9B8A1-2A9F-4696-9BB5-4C570C69471B}"/>
              </a:ext>
            </a:extLst>
          </p:cNvPr>
          <p:cNvGrpSpPr/>
          <p:nvPr/>
        </p:nvGrpSpPr>
        <p:grpSpPr>
          <a:xfrm>
            <a:off x="971550" y="714375"/>
            <a:ext cx="4127499" cy="5429250"/>
            <a:chOff x="971550" y="714375"/>
            <a:chExt cx="4127499" cy="5429250"/>
          </a:xfrm>
        </p:grpSpPr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073534E3-A4E5-4269-8F02-5C90AD1E80E2}"/>
                </a:ext>
              </a:extLst>
            </p:cNvPr>
            <p:cNvSpPr/>
            <p:nvPr/>
          </p:nvSpPr>
          <p:spPr>
            <a:xfrm>
              <a:off x="971550" y="714375"/>
              <a:ext cx="4127499" cy="54292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CCFE048E-AAD5-46F6-9727-3AC730844FB6}"/>
                </a:ext>
              </a:extLst>
            </p:cNvPr>
            <p:cNvSpPr txBox="1"/>
            <p:nvPr/>
          </p:nvSpPr>
          <p:spPr>
            <a:xfrm>
              <a:off x="2177328" y="2712562"/>
              <a:ext cx="171594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40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4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书体坊郭沫若字体" panose="03000509000000000000" pitchFamily="65" charset="-122"/>
                </a:rPr>
                <a:t>目录</a:t>
              </a: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E44697BA-580D-413C-833C-4EFF77E7E83C}"/>
                </a:ext>
              </a:extLst>
            </p:cNvPr>
            <p:cNvSpPr txBox="1"/>
            <p:nvPr/>
          </p:nvSpPr>
          <p:spPr>
            <a:xfrm>
              <a:off x="2177328" y="3429000"/>
              <a:ext cx="17159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4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书体坊郭沫若字体" panose="03000509000000000000" pitchFamily="65" charset="-122"/>
                </a:rPr>
                <a:t>CONTENTS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书体坊郭沫若字体" panose="03000509000000000000" pitchFamily="65" charset="-122"/>
              </a:endParaRPr>
            </a:p>
          </p:txBody>
        </p:sp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844A438D-6EC1-4EC9-B8D6-4B0B9306895B}"/>
                </a:ext>
              </a:extLst>
            </p:cNvPr>
            <p:cNvSpPr/>
            <p:nvPr/>
          </p:nvSpPr>
          <p:spPr>
            <a:xfrm>
              <a:off x="1059775" y="772822"/>
              <a:ext cx="3951049" cy="5312357"/>
            </a:xfrm>
            <a:prstGeom prst="rect">
              <a:avLst/>
            </a:prstGeom>
            <a:noFill/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0" name="直角三角形 39">
              <a:extLst>
                <a:ext uri="{FF2B5EF4-FFF2-40B4-BE49-F238E27FC236}">
                  <a16:creationId xmlns:a16="http://schemas.microsoft.com/office/drawing/2014/main" id="{D25C3F64-C033-4EFA-9E2E-8897526F80EE}"/>
                </a:ext>
              </a:extLst>
            </p:cNvPr>
            <p:cNvSpPr/>
            <p:nvPr/>
          </p:nvSpPr>
          <p:spPr>
            <a:xfrm>
              <a:off x="1130237" y="5702175"/>
              <a:ext cx="320263" cy="315334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4" name="直角三角形 43">
              <a:extLst>
                <a:ext uri="{FF2B5EF4-FFF2-40B4-BE49-F238E27FC236}">
                  <a16:creationId xmlns:a16="http://schemas.microsoft.com/office/drawing/2014/main" id="{2170B80E-FD3A-4C08-A690-910781C2491B}"/>
                </a:ext>
              </a:extLst>
            </p:cNvPr>
            <p:cNvSpPr/>
            <p:nvPr/>
          </p:nvSpPr>
          <p:spPr>
            <a:xfrm flipH="1">
              <a:off x="4612985" y="5699847"/>
              <a:ext cx="320263" cy="315334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8" name="直角三角形 47">
              <a:extLst>
                <a:ext uri="{FF2B5EF4-FFF2-40B4-BE49-F238E27FC236}">
                  <a16:creationId xmlns:a16="http://schemas.microsoft.com/office/drawing/2014/main" id="{A95C35F1-347B-45BC-B609-00497A339D33}"/>
                </a:ext>
              </a:extLst>
            </p:cNvPr>
            <p:cNvSpPr/>
            <p:nvPr/>
          </p:nvSpPr>
          <p:spPr>
            <a:xfrm flipV="1">
              <a:off x="1130238" y="839907"/>
              <a:ext cx="320263" cy="315334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2" name="直角三角形 51">
              <a:extLst>
                <a:ext uri="{FF2B5EF4-FFF2-40B4-BE49-F238E27FC236}">
                  <a16:creationId xmlns:a16="http://schemas.microsoft.com/office/drawing/2014/main" id="{E7221BEA-5274-4162-962B-DBFC7FFF1CC1}"/>
                </a:ext>
              </a:extLst>
            </p:cNvPr>
            <p:cNvSpPr/>
            <p:nvPr/>
          </p:nvSpPr>
          <p:spPr>
            <a:xfrm flipH="1" flipV="1">
              <a:off x="4612985" y="839907"/>
              <a:ext cx="320263" cy="315334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19" name="文本框 18">
            <a:extLst>
              <a:ext uri="{FF2B5EF4-FFF2-40B4-BE49-F238E27FC236}">
                <a16:creationId xmlns:a16="http://schemas.microsoft.com/office/drawing/2014/main" id="{3D66D0DC-D25A-43C3-B06D-63F7E2F86471}"/>
              </a:ext>
            </a:extLst>
          </p:cNvPr>
          <p:cNvSpPr txBox="1"/>
          <p:nvPr/>
        </p:nvSpPr>
        <p:spPr>
          <a:xfrm>
            <a:off x="6159095" y="2547006"/>
            <a:ext cx="4587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rlin Sans FB Demi" panose="020E0802020502020306" pitchFamily="34" charset="0"/>
                <a:ea typeface="方正宋刻本秀楷简体" panose="02000000000000000000" pitchFamily="2" charset="-122"/>
                <a:cs typeface="+mn-cs"/>
              </a:rPr>
              <a:t>3</a:t>
            </a:r>
            <a:endParaRPr kumimoji="0" lang="zh-CN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erlin Sans FB Demi" panose="020E0802020502020306" pitchFamily="34" charset="0"/>
              <a:ea typeface="方正宋刻本秀楷简体" panose="02000000000000000000" pitchFamily="2" charset="-122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78694A9E-47FC-4D98-A370-8120105D2358}"/>
              </a:ext>
            </a:extLst>
          </p:cNvPr>
          <p:cNvSpPr txBox="1"/>
          <p:nvPr/>
        </p:nvSpPr>
        <p:spPr>
          <a:xfrm>
            <a:off x="7145824" y="2702200"/>
            <a:ext cx="30078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b="1" noProof="0" dirty="0">
                <a:solidFill>
                  <a:prstClr val="black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核心功能演示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570AB7A2-1C5B-417B-83BB-2A044096F2A0}"/>
              </a:ext>
            </a:extLst>
          </p:cNvPr>
          <p:cNvSpPr txBox="1"/>
          <p:nvPr/>
        </p:nvSpPr>
        <p:spPr>
          <a:xfrm>
            <a:off x="6159095" y="3964501"/>
            <a:ext cx="4956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4800" dirty="0">
                <a:solidFill>
                  <a:prstClr val="black"/>
                </a:solidFill>
                <a:latin typeface="Berlin Sans FB Demi" panose="020E0802020502020306" pitchFamily="34" charset="0"/>
                <a:ea typeface="方正宋刻本秀楷简体" panose="02000000000000000000" pitchFamily="2" charset="-122"/>
              </a:rPr>
              <a:t>5</a:t>
            </a:r>
            <a:endParaRPr kumimoji="0" lang="zh-CN" altLang="en-US" sz="4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erlin Sans FB Demi" panose="020E0802020502020306" pitchFamily="34" charset="0"/>
              <a:ea typeface="方正宋刻本秀楷简体" panose="02000000000000000000" pitchFamily="2" charset="-122"/>
              <a:cs typeface="+mn-cs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CCE82512-5683-4D10-B75E-7E7DD25114EA}"/>
              </a:ext>
            </a:extLst>
          </p:cNvPr>
          <p:cNvSpPr txBox="1"/>
          <p:nvPr/>
        </p:nvSpPr>
        <p:spPr>
          <a:xfrm>
            <a:off x="7145825" y="4181904"/>
            <a:ext cx="21791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defRPr/>
            </a:pPr>
            <a:r>
              <a:rPr lang="zh-CN" altLang="en-US" sz="2800" b="1" dirty="0">
                <a:solidFill>
                  <a:prstClr val="black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总结与提问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7BE6B13B-6860-453C-BAC2-019AB22A396B}"/>
              </a:ext>
            </a:extLst>
          </p:cNvPr>
          <p:cNvSpPr txBox="1"/>
          <p:nvPr/>
        </p:nvSpPr>
        <p:spPr>
          <a:xfrm>
            <a:off x="6141462" y="3214091"/>
            <a:ext cx="49564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rlin Sans FB Demi" panose="020E0802020502020306" pitchFamily="34" charset="0"/>
                <a:ea typeface="方正宋刻本秀楷简体" panose="02000000000000000000" pitchFamily="2" charset="-122"/>
                <a:cs typeface="+mn-cs"/>
              </a:rPr>
              <a:t>4</a:t>
            </a:r>
            <a:endParaRPr kumimoji="0" lang="zh-CN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erlin Sans FB Demi" panose="020E0802020502020306" pitchFamily="34" charset="0"/>
              <a:ea typeface="方正宋刻本秀楷简体" panose="02000000000000000000" pitchFamily="2" charset="-122"/>
              <a:cs typeface="+mn-cs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26E62DAB-2A9D-4258-8C24-082DB4B78A51}"/>
              </a:ext>
            </a:extLst>
          </p:cNvPr>
          <p:cNvSpPr txBox="1"/>
          <p:nvPr/>
        </p:nvSpPr>
        <p:spPr>
          <a:xfrm>
            <a:off x="7145823" y="3398222"/>
            <a:ext cx="30078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</a:rPr>
              <a:t>系统整体演示</a:t>
            </a:r>
          </a:p>
        </p:txBody>
      </p:sp>
    </p:spTree>
    <p:extLst>
      <p:ext uri="{BB962C8B-B14F-4D97-AF65-F5344CB8AC3E}">
        <p14:creationId xmlns:p14="http://schemas.microsoft.com/office/powerpoint/2010/main" val="12946704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8" grpId="0"/>
      <p:bldP spid="41" grpId="0"/>
      <p:bldP spid="42" grpId="0"/>
      <p:bldP spid="19" grpId="0"/>
      <p:bldP spid="20" grpId="0"/>
      <p:bldP spid="21" grpId="0"/>
      <p:bldP spid="22" grpId="0"/>
      <p:bldP spid="25" grpId="0"/>
      <p:bldP spid="3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矩形 73">
            <a:extLst>
              <a:ext uri="{FF2B5EF4-FFF2-40B4-BE49-F238E27FC236}">
                <a16:creationId xmlns:a16="http://schemas.microsoft.com/office/drawing/2014/main" id="{8E2FB043-644A-4B73-B942-E35C351EAD75}"/>
              </a:ext>
            </a:extLst>
          </p:cNvPr>
          <p:cNvSpPr/>
          <p:nvPr/>
        </p:nvSpPr>
        <p:spPr>
          <a:xfrm>
            <a:off x="-1" y="0"/>
            <a:ext cx="2663371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DC366DB6-5B1F-4EF4-9B84-A739599E4B6F}"/>
              </a:ext>
            </a:extLst>
          </p:cNvPr>
          <p:cNvGrpSpPr/>
          <p:nvPr/>
        </p:nvGrpSpPr>
        <p:grpSpPr>
          <a:xfrm>
            <a:off x="5743142" y="1096716"/>
            <a:ext cx="3448196" cy="4508927"/>
            <a:chOff x="5743142" y="1096716"/>
            <a:chExt cx="3448196" cy="4508927"/>
          </a:xfrm>
        </p:grpSpPr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AA2E955B-59EF-4775-8A23-B8DC1D7BC52C}"/>
                </a:ext>
              </a:extLst>
            </p:cNvPr>
            <p:cNvSpPr txBox="1"/>
            <p:nvPr/>
          </p:nvSpPr>
          <p:spPr>
            <a:xfrm>
              <a:off x="6782597" y="1096716"/>
              <a:ext cx="2215671" cy="45089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28700" b="1" dirty="0">
                  <a:solidFill>
                    <a:schemeClr val="bg1">
                      <a:lumMod val="85000"/>
                    </a:schemeClr>
                  </a:solidFill>
                  <a:latin typeface="Berlin Sans FB Demi" panose="020E0802020502020306" pitchFamily="34" charset="0"/>
                  <a:ea typeface="方正宋刻本秀楷简体" panose="02000000000000000000" pitchFamily="2" charset="-122"/>
                </a:rPr>
                <a:t>4</a:t>
              </a:r>
              <a:endParaRPr kumimoji="0" lang="zh-CN" altLang="en-US" sz="287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Berlin Sans FB Demi" panose="020E0802020502020306" pitchFamily="34" charset="0"/>
                <a:ea typeface="方正宋刻本秀楷简体" panose="02000000000000000000" pitchFamily="2" charset="-122"/>
                <a:cs typeface="+mn-cs"/>
              </a:endParaRP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66A22AE3-DAED-47D0-ABE6-7C7AB1D86010}"/>
                </a:ext>
              </a:extLst>
            </p:cNvPr>
            <p:cNvSpPr txBox="1"/>
            <p:nvPr/>
          </p:nvSpPr>
          <p:spPr>
            <a:xfrm>
              <a:off x="5743142" y="3136612"/>
              <a:ext cx="344819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4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华文中宋" panose="02010600040101010101" pitchFamily="2" charset="-122"/>
                  <a:ea typeface="华文中宋" panose="02010600040101010101" pitchFamily="2" charset="-122"/>
                </a:rPr>
                <a:t>系统整体演示</a:t>
              </a:r>
            </a:p>
          </p:txBody>
        </p:sp>
      </p:grpSp>
      <p:pic>
        <p:nvPicPr>
          <p:cNvPr id="35" name="图片 12" descr="logo">
            <a:extLst>
              <a:ext uri="{FF2B5EF4-FFF2-40B4-BE49-F238E27FC236}">
                <a16:creationId xmlns:a16="http://schemas.microsoft.com/office/drawing/2014/main" id="{9F5CAA3F-55B5-48AE-BD6E-1B1A19964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927" y="203822"/>
            <a:ext cx="1663389" cy="481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841459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矩形 73">
            <a:extLst>
              <a:ext uri="{FF2B5EF4-FFF2-40B4-BE49-F238E27FC236}">
                <a16:creationId xmlns:a16="http://schemas.microsoft.com/office/drawing/2014/main" id="{8E2FB043-644A-4B73-B942-E35C351EAD75}"/>
              </a:ext>
            </a:extLst>
          </p:cNvPr>
          <p:cNvSpPr/>
          <p:nvPr/>
        </p:nvSpPr>
        <p:spPr>
          <a:xfrm>
            <a:off x="-1" y="0"/>
            <a:ext cx="2663371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DC366DB6-5B1F-4EF4-9B84-A739599E4B6F}"/>
              </a:ext>
            </a:extLst>
          </p:cNvPr>
          <p:cNvGrpSpPr/>
          <p:nvPr/>
        </p:nvGrpSpPr>
        <p:grpSpPr>
          <a:xfrm>
            <a:off x="6079772" y="1096716"/>
            <a:ext cx="3448196" cy="4508927"/>
            <a:chOff x="6079772" y="1096716"/>
            <a:chExt cx="3448196" cy="4508927"/>
          </a:xfrm>
        </p:grpSpPr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AA2E955B-59EF-4775-8A23-B8DC1D7BC52C}"/>
                </a:ext>
              </a:extLst>
            </p:cNvPr>
            <p:cNvSpPr txBox="1"/>
            <p:nvPr/>
          </p:nvSpPr>
          <p:spPr>
            <a:xfrm>
              <a:off x="6782597" y="1096716"/>
              <a:ext cx="2042547" cy="45089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28700" b="1" dirty="0">
                  <a:solidFill>
                    <a:schemeClr val="bg1">
                      <a:lumMod val="85000"/>
                    </a:schemeClr>
                  </a:solidFill>
                  <a:latin typeface="Berlin Sans FB Demi" panose="020E0802020502020306" pitchFamily="34" charset="0"/>
                  <a:ea typeface="方正宋刻本秀楷简体" panose="02000000000000000000" pitchFamily="2" charset="-122"/>
                </a:rPr>
                <a:t>5</a:t>
              </a:r>
              <a:endParaRPr kumimoji="0" lang="zh-CN" altLang="en-US" sz="287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Berlin Sans FB Demi" panose="020E0802020502020306" pitchFamily="34" charset="0"/>
                <a:ea typeface="方正宋刻本秀楷简体" panose="02000000000000000000" pitchFamily="2" charset="-122"/>
                <a:cs typeface="+mn-cs"/>
              </a:endParaRP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66A22AE3-DAED-47D0-ABE6-7C7AB1D86010}"/>
                </a:ext>
              </a:extLst>
            </p:cNvPr>
            <p:cNvSpPr txBox="1"/>
            <p:nvPr/>
          </p:nvSpPr>
          <p:spPr>
            <a:xfrm>
              <a:off x="6079772" y="3075057"/>
              <a:ext cx="344819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4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华文中宋" panose="02010600040101010101" pitchFamily="2" charset="-122"/>
                  <a:ea typeface="华文中宋" panose="02010600040101010101" pitchFamily="2" charset="-122"/>
                </a:rPr>
                <a:t>项目总结提问</a:t>
              </a:r>
            </a:p>
          </p:txBody>
        </p:sp>
      </p:grpSp>
      <p:pic>
        <p:nvPicPr>
          <p:cNvPr id="35" name="图片 12" descr="logo">
            <a:extLst>
              <a:ext uri="{FF2B5EF4-FFF2-40B4-BE49-F238E27FC236}">
                <a16:creationId xmlns:a16="http://schemas.microsoft.com/office/drawing/2014/main" id="{9F5CAA3F-55B5-48AE-BD6E-1B1A19964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927" y="203822"/>
            <a:ext cx="1663389" cy="481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676402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DC05D405-6E05-4D8D-A6E7-2EF46D1D48F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06ADC2EA-322C-4899-8919-65C2C7BA0E42}"/>
              </a:ext>
            </a:extLst>
          </p:cNvPr>
          <p:cNvSpPr/>
          <p:nvPr/>
        </p:nvSpPr>
        <p:spPr>
          <a:xfrm>
            <a:off x="2784048" y="117048"/>
            <a:ext cx="6623904" cy="6623902"/>
          </a:xfrm>
          <a:prstGeom prst="rect">
            <a:avLst/>
          </a:prstGeom>
          <a:blipFill dpi="0" rotWithShape="1">
            <a:blip r:embed="rId3">
              <a:alphaModFix amt="1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BC77BDC-BC9A-4ED9-BF0E-92FC2A486F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84048" y="2319431"/>
            <a:ext cx="7029297" cy="2219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9928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矩形 73">
            <a:extLst>
              <a:ext uri="{FF2B5EF4-FFF2-40B4-BE49-F238E27FC236}">
                <a16:creationId xmlns:a16="http://schemas.microsoft.com/office/drawing/2014/main" id="{8E2FB043-644A-4B73-B942-E35C351EAD75}"/>
              </a:ext>
            </a:extLst>
          </p:cNvPr>
          <p:cNvSpPr/>
          <p:nvPr/>
        </p:nvSpPr>
        <p:spPr>
          <a:xfrm>
            <a:off x="-1" y="0"/>
            <a:ext cx="2663371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DC366DB6-5B1F-4EF4-9B84-A739599E4B6F}"/>
              </a:ext>
            </a:extLst>
          </p:cNvPr>
          <p:cNvGrpSpPr/>
          <p:nvPr/>
        </p:nvGrpSpPr>
        <p:grpSpPr>
          <a:xfrm>
            <a:off x="5743142" y="1096716"/>
            <a:ext cx="3448196" cy="4508927"/>
            <a:chOff x="5743142" y="1096716"/>
            <a:chExt cx="3448196" cy="4508927"/>
          </a:xfrm>
        </p:grpSpPr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AA2E955B-59EF-4775-8A23-B8DC1D7BC52C}"/>
                </a:ext>
              </a:extLst>
            </p:cNvPr>
            <p:cNvSpPr txBox="1"/>
            <p:nvPr/>
          </p:nvSpPr>
          <p:spPr>
            <a:xfrm>
              <a:off x="6782597" y="1096716"/>
              <a:ext cx="1369286" cy="45089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7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85000"/>
                    </a:schemeClr>
                  </a:solidFill>
                  <a:effectLst/>
                  <a:uLnTx/>
                  <a:uFillTx/>
                  <a:latin typeface="Berlin Sans FB Demi" panose="020E0802020502020306" pitchFamily="34" charset="0"/>
                  <a:ea typeface="方正宋刻本秀楷简体" panose="02000000000000000000" pitchFamily="2" charset="-122"/>
                  <a:cs typeface="+mn-cs"/>
                </a:rPr>
                <a:t>1</a:t>
              </a:r>
              <a:endParaRPr kumimoji="0" lang="zh-CN" altLang="en-US" sz="287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Berlin Sans FB Demi" panose="020E0802020502020306" pitchFamily="34" charset="0"/>
                <a:ea typeface="方正宋刻本秀楷简体" panose="02000000000000000000" pitchFamily="2" charset="-122"/>
                <a:cs typeface="+mn-cs"/>
              </a:endParaRP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66A22AE3-DAED-47D0-ABE6-7C7AB1D86010}"/>
                </a:ext>
              </a:extLst>
            </p:cNvPr>
            <p:cNvSpPr txBox="1"/>
            <p:nvPr/>
          </p:nvSpPr>
          <p:spPr>
            <a:xfrm>
              <a:off x="5743142" y="3136612"/>
              <a:ext cx="344819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4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华文中宋" panose="02010600040101010101" pitchFamily="2" charset="-122"/>
                  <a:ea typeface="华文中宋" panose="02010600040101010101" pitchFamily="2" charset="-122"/>
                </a:rPr>
                <a:t>项目基本概况</a:t>
              </a:r>
            </a:p>
          </p:txBody>
        </p:sp>
      </p:grpSp>
      <p:pic>
        <p:nvPicPr>
          <p:cNvPr id="35" name="图片 12" descr="logo">
            <a:extLst>
              <a:ext uri="{FF2B5EF4-FFF2-40B4-BE49-F238E27FC236}">
                <a16:creationId xmlns:a16="http://schemas.microsoft.com/office/drawing/2014/main" id="{9F5CAA3F-55B5-48AE-BD6E-1B1A19964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927" y="203822"/>
            <a:ext cx="1663389" cy="481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687515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矩形 73">
            <a:extLst>
              <a:ext uri="{FF2B5EF4-FFF2-40B4-BE49-F238E27FC236}">
                <a16:creationId xmlns:a16="http://schemas.microsoft.com/office/drawing/2014/main" id="{8E2FB043-644A-4B73-B942-E35C351EAD75}"/>
              </a:ext>
            </a:extLst>
          </p:cNvPr>
          <p:cNvSpPr/>
          <p:nvPr/>
        </p:nvSpPr>
        <p:spPr>
          <a:xfrm>
            <a:off x="-94121" y="0"/>
            <a:ext cx="2663371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35" name="图片 12" descr="logo">
            <a:extLst>
              <a:ext uri="{FF2B5EF4-FFF2-40B4-BE49-F238E27FC236}">
                <a16:creationId xmlns:a16="http://schemas.microsoft.com/office/drawing/2014/main" id="{9F5CAA3F-55B5-48AE-BD6E-1B1A19964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927" y="203822"/>
            <a:ext cx="1663389" cy="481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" name="文本框 36">
            <a:extLst>
              <a:ext uri="{FF2B5EF4-FFF2-40B4-BE49-F238E27FC236}">
                <a16:creationId xmlns:a16="http://schemas.microsoft.com/office/drawing/2014/main" id="{DD34E630-8775-4D67-BAC0-7F40B0AB70FA}"/>
              </a:ext>
            </a:extLst>
          </p:cNvPr>
          <p:cNvSpPr txBox="1"/>
          <p:nvPr/>
        </p:nvSpPr>
        <p:spPr>
          <a:xfrm>
            <a:off x="395927" y="1220722"/>
            <a:ext cx="1809749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项目</a:t>
            </a:r>
            <a:r>
              <a:rPr lang="zh-CN" altLang="en-US" b="1" dirty="0">
                <a:solidFill>
                  <a:prstClr val="white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基本概况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方正宋刻本秀楷简体" panose="02000000000000000000" pitchFamily="2" charset="-122"/>
              <a:ea typeface="方正宋刻本秀楷简体" panose="02000000000000000000" pitchFamily="2" charset="-122"/>
              <a:cs typeface="+mn-cs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5A66E0D-5D44-9546-FAAE-8BE3CE316FA9}"/>
              </a:ext>
            </a:extLst>
          </p:cNvPr>
          <p:cNvSpPr txBox="1"/>
          <p:nvPr/>
        </p:nvSpPr>
        <p:spPr>
          <a:xfrm>
            <a:off x="3039938" y="620556"/>
            <a:ext cx="5469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1</a:t>
            </a:r>
            <a:r>
              <a:rPr lang="en-US" altLang="zh-CN" sz="32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.1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方正宋刻本秀楷简体" panose="02000000000000000000" pitchFamily="2" charset="-122"/>
              <a:ea typeface="方正宋刻本秀楷简体" panose="02000000000000000000" pitchFamily="2" charset="-122"/>
              <a:cs typeface="+mn-cs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C93BE67-EDD4-6420-4F37-1A99B25BBB9D}"/>
              </a:ext>
            </a:extLst>
          </p:cNvPr>
          <p:cNvSpPr txBox="1"/>
          <p:nvPr/>
        </p:nvSpPr>
        <p:spPr>
          <a:xfrm>
            <a:off x="3770572" y="651333"/>
            <a:ext cx="4099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分布式数据库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-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项目背景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8177955-6E30-2461-A4DE-A7B1E4B094D4}"/>
              </a:ext>
            </a:extLst>
          </p:cNvPr>
          <p:cNvSpPr txBox="1"/>
          <p:nvPr/>
        </p:nvSpPr>
        <p:spPr>
          <a:xfrm>
            <a:off x="3313410" y="4116542"/>
            <a:ext cx="6130212" cy="17054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 功能实现：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集群管理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数据分布与负载均衡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副本管理与容错容灾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912578C-76CB-B112-4BE9-2439A1E5A440}"/>
              </a:ext>
            </a:extLst>
          </p:cNvPr>
          <p:cNvSpPr txBox="1"/>
          <p:nvPr/>
        </p:nvSpPr>
        <p:spPr>
          <a:xfrm>
            <a:off x="3313410" y="1863773"/>
            <a:ext cx="6130212" cy="17106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 技术选型：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选用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etcd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作为集群管理工具  使用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go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语言开发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 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采用了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 raft 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分布式一致性算法的分布式键值对存储系统（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key-value store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）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9285F772-7635-7A00-11D1-E6F94C0D0F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4349" y="4445318"/>
            <a:ext cx="3228975" cy="1608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7467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矩形 73">
            <a:extLst>
              <a:ext uri="{FF2B5EF4-FFF2-40B4-BE49-F238E27FC236}">
                <a16:creationId xmlns:a16="http://schemas.microsoft.com/office/drawing/2014/main" id="{8E2FB043-644A-4B73-B942-E35C351EAD75}"/>
              </a:ext>
            </a:extLst>
          </p:cNvPr>
          <p:cNvSpPr/>
          <p:nvPr/>
        </p:nvSpPr>
        <p:spPr>
          <a:xfrm>
            <a:off x="-94121" y="0"/>
            <a:ext cx="2663371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AA2E955B-59EF-4775-8A23-B8DC1D7BC52C}"/>
              </a:ext>
            </a:extLst>
          </p:cNvPr>
          <p:cNvSpPr txBox="1"/>
          <p:nvPr/>
        </p:nvSpPr>
        <p:spPr>
          <a:xfrm>
            <a:off x="3039938" y="620556"/>
            <a:ext cx="6303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1</a:t>
            </a:r>
            <a:r>
              <a:rPr lang="en-US" altLang="zh-CN" sz="32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.2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方正宋刻本秀楷简体" panose="02000000000000000000" pitchFamily="2" charset="-122"/>
              <a:ea typeface="方正宋刻本秀楷简体" panose="02000000000000000000" pitchFamily="2" charset="-122"/>
              <a:cs typeface="+mn-cs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66A22AE3-DAED-47D0-ABE6-7C7AB1D86010}"/>
              </a:ext>
            </a:extLst>
          </p:cNvPr>
          <p:cNvSpPr txBox="1"/>
          <p:nvPr/>
        </p:nvSpPr>
        <p:spPr>
          <a:xfrm>
            <a:off x="3770572" y="651333"/>
            <a:ext cx="4099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小组成员分工</a:t>
            </a:r>
          </a:p>
        </p:txBody>
      </p:sp>
      <p:pic>
        <p:nvPicPr>
          <p:cNvPr id="35" name="图片 12" descr="logo">
            <a:extLst>
              <a:ext uri="{FF2B5EF4-FFF2-40B4-BE49-F238E27FC236}">
                <a16:creationId xmlns:a16="http://schemas.microsoft.com/office/drawing/2014/main" id="{9F5CAA3F-55B5-48AE-BD6E-1B1A19964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927" y="203822"/>
            <a:ext cx="1663389" cy="481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" name="文本框 36">
            <a:extLst>
              <a:ext uri="{FF2B5EF4-FFF2-40B4-BE49-F238E27FC236}">
                <a16:creationId xmlns:a16="http://schemas.microsoft.com/office/drawing/2014/main" id="{DD34E630-8775-4D67-BAC0-7F40B0AB70FA}"/>
              </a:ext>
            </a:extLst>
          </p:cNvPr>
          <p:cNvSpPr txBox="1"/>
          <p:nvPr/>
        </p:nvSpPr>
        <p:spPr>
          <a:xfrm>
            <a:off x="395927" y="1220722"/>
            <a:ext cx="1809749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项目</a:t>
            </a:r>
            <a:r>
              <a:rPr lang="zh-CN" altLang="en-US" b="1" dirty="0">
                <a:solidFill>
                  <a:prstClr val="white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基本概况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方正宋刻本秀楷简体" panose="02000000000000000000" pitchFamily="2" charset="-122"/>
              <a:ea typeface="方正宋刻本秀楷简体" panose="02000000000000000000" pitchFamily="2" charset="-122"/>
              <a:cs typeface="+mn-cs"/>
            </a:endParaRPr>
          </a:p>
        </p:txBody>
      </p:sp>
      <p:graphicFrame>
        <p:nvGraphicFramePr>
          <p:cNvPr id="2" name="表格 2">
            <a:extLst>
              <a:ext uri="{FF2B5EF4-FFF2-40B4-BE49-F238E27FC236}">
                <a16:creationId xmlns:a16="http://schemas.microsoft.com/office/drawing/2014/main" id="{CAA704FC-550D-F0D8-9464-CD8ED0A5C4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6304974"/>
              </p:ext>
            </p:extLst>
          </p:nvPr>
        </p:nvGraphicFramePr>
        <p:xfrm>
          <a:off x="3059298" y="1220722"/>
          <a:ext cx="8127999" cy="54914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722252">
                  <a:extLst>
                    <a:ext uri="{9D8B030D-6E8A-4147-A177-3AD203B41FA5}">
                      <a16:colId xmlns:a16="http://schemas.microsoft.com/office/drawing/2014/main" val="2412040075"/>
                    </a:ext>
                  </a:extLst>
                </a:gridCol>
                <a:gridCol w="2009775">
                  <a:extLst>
                    <a:ext uri="{9D8B030D-6E8A-4147-A177-3AD203B41FA5}">
                      <a16:colId xmlns:a16="http://schemas.microsoft.com/office/drawing/2014/main" val="2845053504"/>
                    </a:ext>
                  </a:extLst>
                </a:gridCol>
                <a:gridCol w="4395972">
                  <a:extLst>
                    <a:ext uri="{9D8B030D-6E8A-4147-A177-3AD203B41FA5}">
                      <a16:colId xmlns:a16="http://schemas.microsoft.com/office/drawing/2014/main" val="10686473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成员姓名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学号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分工职责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68379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佟昀泽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3190104733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总体架构的设计与搭建，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client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模块的开发，负责通信协议的设计，参与集群管理、数据分布、负载均衡、副本管理与容错容灾等部分的开发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64844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周正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3180102016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总体架构的设计与搭建，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master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、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region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模块的开发，参与通信协议的设计以及集群管理、数据分布、负载均衡、副本管理与容错容灾等部分的开发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44673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张宏伟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3190105029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负责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minisql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中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indexmanager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，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catalogmanager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这两个模块的开发与调试工作，参与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minisql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的集成调试工作。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33249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任重先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3190105258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负责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minsql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中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buffermanager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，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recordmanager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这两个主要与底层文件交互的模块，以及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minisql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的集成调试工作。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86277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张晨希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3190104609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负责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minisql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中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interpreter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，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api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这两个模块的开发与调试工作，参与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minisql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的集成调试工作。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78342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014127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矩形 73">
            <a:extLst>
              <a:ext uri="{FF2B5EF4-FFF2-40B4-BE49-F238E27FC236}">
                <a16:creationId xmlns:a16="http://schemas.microsoft.com/office/drawing/2014/main" id="{8E2FB043-644A-4B73-B942-E35C351EAD75}"/>
              </a:ext>
            </a:extLst>
          </p:cNvPr>
          <p:cNvSpPr/>
          <p:nvPr/>
        </p:nvSpPr>
        <p:spPr>
          <a:xfrm>
            <a:off x="-94121" y="0"/>
            <a:ext cx="2663371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AA2E955B-59EF-4775-8A23-B8DC1D7BC52C}"/>
              </a:ext>
            </a:extLst>
          </p:cNvPr>
          <p:cNvSpPr txBox="1"/>
          <p:nvPr/>
        </p:nvSpPr>
        <p:spPr>
          <a:xfrm>
            <a:off x="3039938" y="620556"/>
            <a:ext cx="6158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1</a:t>
            </a:r>
            <a:r>
              <a:rPr lang="en-US" altLang="zh-CN" sz="32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.3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方正宋刻本秀楷简体" panose="02000000000000000000" pitchFamily="2" charset="-122"/>
              <a:ea typeface="方正宋刻本秀楷简体" panose="02000000000000000000" pitchFamily="2" charset="-122"/>
              <a:cs typeface="+mn-cs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66A22AE3-DAED-47D0-ABE6-7C7AB1D86010}"/>
              </a:ext>
            </a:extLst>
          </p:cNvPr>
          <p:cNvSpPr txBox="1"/>
          <p:nvPr/>
        </p:nvSpPr>
        <p:spPr>
          <a:xfrm>
            <a:off x="3770572" y="651333"/>
            <a:ext cx="4099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小组团队合作</a:t>
            </a:r>
          </a:p>
        </p:txBody>
      </p:sp>
      <p:pic>
        <p:nvPicPr>
          <p:cNvPr id="35" name="图片 12" descr="logo">
            <a:extLst>
              <a:ext uri="{FF2B5EF4-FFF2-40B4-BE49-F238E27FC236}">
                <a16:creationId xmlns:a16="http://schemas.microsoft.com/office/drawing/2014/main" id="{9F5CAA3F-55B5-48AE-BD6E-1B1A19964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927" y="203822"/>
            <a:ext cx="1663389" cy="481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" name="文本框 36">
            <a:extLst>
              <a:ext uri="{FF2B5EF4-FFF2-40B4-BE49-F238E27FC236}">
                <a16:creationId xmlns:a16="http://schemas.microsoft.com/office/drawing/2014/main" id="{DD34E630-8775-4D67-BAC0-7F40B0AB70FA}"/>
              </a:ext>
            </a:extLst>
          </p:cNvPr>
          <p:cNvSpPr txBox="1"/>
          <p:nvPr/>
        </p:nvSpPr>
        <p:spPr>
          <a:xfrm>
            <a:off x="395927" y="1220722"/>
            <a:ext cx="1809749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项目</a:t>
            </a:r>
            <a:r>
              <a:rPr lang="zh-CN" altLang="en-US" b="1" dirty="0">
                <a:solidFill>
                  <a:prstClr val="white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基本概况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方正宋刻本秀楷简体" panose="02000000000000000000" pitchFamily="2" charset="-122"/>
              <a:ea typeface="方正宋刻本秀楷简体" panose="02000000000000000000" pitchFamily="2" charset="-122"/>
              <a:cs typeface="+mn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20000D3-E9A0-BB33-1070-C1B5F3DEA1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5651" y="2447676"/>
            <a:ext cx="9164697" cy="2655104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01C816B3-12C6-F77B-1424-3D94EC178537}"/>
              </a:ext>
            </a:extLst>
          </p:cNvPr>
          <p:cNvSpPr txBox="1"/>
          <p:nvPr/>
        </p:nvSpPr>
        <p:spPr>
          <a:xfrm>
            <a:off x="3039938" y="1679021"/>
            <a:ext cx="6130212" cy="4589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 基于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gitee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协作开发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9548155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矩形 73">
            <a:extLst>
              <a:ext uri="{FF2B5EF4-FFF2-40B4-BE49-F238E27FC236}">
                <a16:creationId xmlns:a16="http://schemas.microsoft.com/office/drawing/2014/main" id="{8E2FB043-644A-4B73-B942-E35C351EAD75}"/>
              </a:ext>
            </a:extLst>
          </p:cNvPr>
          <p:cNvSpPr/>
          <p:nvPr/>
        </p:nvSpPr>
        <p:spPr>
          <a:xfrm>
            <a:off x="-94121" y="0"/>
            <a:ext cx="2663371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AA2E955B-59EF-4775-8A23-B8DC1D7BC52C}"/>
              </a:ext>
            </a:extLst>
          </p:cNvPr>
          <p:cNvSpPr txBox="1"/>
          <p:nvPr/>
        </p:nvSpPr>
        <p:spPr>
          <a:xfrm>
            <a:off x="3039938" y="620556"/>
            <a:ext cx="6206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1</a:t>
            </a:r>
            <a:r>
              <a:rPr lang="en-US" altLang="zh-CN" sz="32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.4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方正宋刻本秀楷简体" panose="02000000000000000000" pitchFamily="2" charset="-122"/>
              <a:ea typeface="方正宋刻本秀楷简体" panose="02000000000000000000" pitchFamily="2" charset="-122"/>
              <a:cs typeface="+mn-cs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66A22AE3-DAED-47D0-ABE6-7C7AB1D86010}"/>
              </a:ext>
            </a:extLst>
          </p:cNvPr>
          <p:cNvSpPr txBox="1"/>
          <p:nvPr/>
        </p:nvSpPr>
        <p:spPr>
          <a:xfrm>
            <a:off x="3770572" y="651333"/>
            <a:ext cx="4099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团队项目成果</a:t>
            </a:r>
          </a:p>
        </p:txBody>
      </p:sp>
      <p:pic>
        <p:nvPicPr>
          <p:cNvPr id="35" name="图片 12" descr="logo">
            <a:extLst>
              <a:ext uri="{FF2B5EF4-FFF2-40B4-BE49-F238E27FC236}">
                <a16:creationId xmlns:a16="http://schemas.microsoft.com/office/drawing/2014/main" id="{9F5CAA3F-55B5-48AE-BD6E-1B1A19964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927" y="203822"/>
            <a:ext cx="1663389" cy="481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" name="文本框 36">
            <a:extLst>
              <a:ext uri="{FF2B5EF4-FFF2-40B4-BE49-F238E27FC236}">
                <a16:creationId xmlns:a16="http://schemas.microsoft.com/office/drawing/2014/main" id="{DD34E630-8775-4D67-BAC0-7F40B0AB70FA}"/>
              </a:ext>
            </a:extLst>
          </p:cNvPr>
          <p:cNvSpPr txBox="1"/>
          <p:nvPr/>
        </p:nvSpPr>
        <p:spPr>
          <a:xfrm>
            <a:off x="395927" y="1220722"/>
            <a:ext cx="1809749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项目</a:t>
            </a:r>
            <a:r>
              <a:rPr lang="zh-CN" altLang="en-US" b="1" dirty="0">
                <a:solidFill>
                  <a:prstClr val="white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基本概况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方正宋刻本秀楷简体" panose="02000000000000000000" pitchFamily="2" charset="-122"/>
              <a:ea typeface="方正宋刻本秀楷简体" panose="02000000000000000000" pitchFamily="2" charset="-122"/>
              <a:cs typeface="+mn-cs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1C816B3-12C6-F77B-1424-3D94EC178537}"/>
              </a:ext>
            </a:extLst>
          </p:cNvPr>
          <p:cNvSpPr txBox="1"/>
          <p:nvPr/>
        </p:nvSpPr>
        <p:spPr>
          <a:xfrm>
            <a:off x="3039938" y="1539912"/>
            <a:ext cx="6130212" cy="33673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仓库大小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4 MB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使用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go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语言构建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miniSQL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关系型数据库引擎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基于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miniSQL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实现了分布式数据库若干功能：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       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√</a:t>
            </a:r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集群管理</a:t>
            </a:r>
            <a:endParaRPr lang="en-US" altLang="zh-CN" sz="1800" dirty="0">
              <a:effectLst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ea typeface="等线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zh-CN" altLang="en-US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√</a:t>
            </a:r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数据分布与负载均衡</a:t>
            </a:r>
            <a:endParaRPr lang="en-US" altLang="zh-CN" sz="1800" dirty="0">
              <a:effectLst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ea typeface="等线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zh-CN" altLang="en-US" dirty="0">
                <a:ea typeface="等线" panose="02010600030101010101" pitchFamily="2" charset="-122"/>
                <a:cs typeface="Times New Roman" panose="02020603050405020304" pitchFamily="18" charset="0"/>
              </a:rPr>
              <a:t>√</a:t>
            </a:r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副本管理</a:t>
            </a:r>
            <a:r>
              <a:rPr lang="zh-CN" altLang="en-US" dirty="0">
                <a:ea typeface="等线" panose="02010600030101010101" pitchFamily="2" charset="-122"/>
                <a:cs typeface="Times New Roman" panose="02020603050405020304" pitchFamily="18" charset="0"/>
              </a:rPr>
              <a:t>和</a:t>
            </a:r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容错容灾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>
              <a:lnSpc>
                <a:spcPct val="150000"/>
              </a:lnSpc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0FDC2CA-83CB-5F67-1EE7-49D6B0FD36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9922" y="1479126"/>
            <a:ext cx="3925747" cy="3488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3391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矩形 73">
            <a:extLst>
              <a:ext uri="{FF2B5EF4-FFF2-40B4-BE49-F238E27FC236}">
                <a16:creationId xmlns:a16="http://schemas.microsoft.com/office/drawing/2014/main" id="{8E2FB043-644A-4B73-B942-E35C351EAD75}"/>
              </a:ext>
            </a:extLst>
          </p:cNvPr>
          <p:cNvSpPr/>
          <p:nvPr/>
        </p:nvSpPr>
        <p:spPr>
          <a:xfrm>
            <a:off x="-1" y="0"/>
            <a:ext cx="2663371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DC366DB6-5B1F-4EF4-9B84-A739599E4B6F}"/>
              </a:ext>
            </a:extLst>
          </p:cNvPr>
          <p:cNvGrpSpPr/>
          <p:nvPr/>
        </p:nvGrpSpPr>
        <p:grpSpPr>
          <a:xfrm>
            <a:off x="5743142" y="1096716"/>
            <a:ext cx="3448196" cy="4508927"/>
            <a:chOff x="5743142" y="1096716"/>
            <a:chExt cx="3448196" cy="4508927"/>
          </a:xfrm>
        </p:grpSpPr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AA2E955B-59EF-4775-8A23-B8DC1D7BC52C}"/>
                </a:ext>
              </a:extLst>
            </p:cNvPr>
            <p:cNvSpPr txBox="1"/>
            <p:nvPr/>
          </p:nvSpPr>
          <p:spPr>
            <a:xfrm>
              <a:off x="6782597" y="1096716"/>
              <a:ext cx="2087431" cy="45089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28700" b="1" dirty="0">
                  <a:solidFill>
                    <a:schemeClr val="bg1">
                      <a:lumMod val="85000"/>
                    </a:schemeClr>
                  </a:solidFill>
                  <a:latin typeface="Berlin Sans FB Demi" panose="020E0802020502020306" pitchFamily="34" charset="0"/>
                  <a:ea typeface="方正宋刻本秀楷简体" panose="02000000000000000000" pitchFamily="2" charset="-122"/>
                </a:rPr>
                <a:t>2</a:t>
              </a:r>
              <a:endParaRPr kumimoji="0" lang="zh-CN" altLang="en-US" sz="287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Berlin Sans FB Demi" panose="020E0802020502020306" pitchFamily="34" charset="0"/>
                <a:ea typeface="方正宋刻本秀楷简体" panose="02000000000000000000" pitchFamily="2" charset="-122"/>
                <a:cs typeface="+mn-cs"/>
              </a:endParaRP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66A22AE3-DAED-47D0-ABE6-7C7AB1D86010}"/>
                </a:ext>
              </a:extLst>
            </p:cNvPr>
            <p:cNvSpPr txBox="1"/>
            <p:nvPr/>
          </p:nvSpPr>
          <p:spPr>
            <a:xfrm>
              <a:off x="5743142" y="3136612"/>
              <a:ext cx="344819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4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华文中宋" panose="02010600040101010101" pitchFamily="2" charset="-122"/>
                  <a:ea typeface="华文中宋" panose="02010600040101010101" pitchFamily="2" charset="-122"/>
                </a:rPr>
                <a:t>项目模块介绍</a:t>
              </a:r>
            </a:p>
          </p:txBody>
        </p:sp>
      </p:grpSp>
      <p:pic>
        <p:nvPicPr>
          <p:cNvPr id="35" name="图片 12" descr="logo">
            <a:extLst>
              <a:ext uri="{FF2B5EF4-FFF2-40B4-BE49-F238E27FC236}">
                <a16:creationId xmlns:a16="http://schemas.microsoft.com/office/drawing/2014/main" id="{9F5CAA3F-55B5-48AE-BD6E-1B1A19964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927" y="203822"/>
            <a:ext cx="1663389" cy="481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823864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矩形 73">
            <a:extLst>
              <a:ext uri="{FF2B5EF4-FFF2-40B4-BE49-F238E27FC236}">
                <a16:creationId xmlns:a16="http://schemas.microsoft.com/office/drawing/2014/main" id="{8E2FB043-644A-4B73-B942-E35C351EAD75}"/>
              </a:ext>
            </a:extLst>
          </p:cNvPr>
          <p:cNvSpPr/>
          <p:nvPr/>
        </p:nvSpPr>
        <p:spPr>
          <a:xfrm>
            <a:off x="-94121" y="0"/>
            <a:ext cx="2663371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AA2E955B-59EF-4775-8A23-B8DC1D7BC52C}"/>
              </a:ext>
            </a:extLst>
          </p:cNvPr>
          <p:cNvSpPr txBox="1"/>
          <p:nvPr/>
        </p:nvSpPr>
        <p:spPr>
          <a:xfrm>
            <a:off x="3039938" y="620556"/>
            <a:ext cx="6303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2.1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方正宋刻本秀楷简体" panose="02000000000000000000" pitchFamily="2" charset="-122"/>
              <a:ea typeface="方正宋刻本秀楷简体" panose="02000000000000000000" pitchFamily="2" charset="-122"/>
              <a:cs typeface="+mn-cs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66A22AE3-DAED-47D0-ABE6-7C7AB1D86010}"/>
              </a:ext>
            </a:extLst>
          </p:cNvPr>
          <p:cNvSpPr txBox="1"/>
          <p:nvPr/>
        </p:nvSpPr>
        <p:spPr>
          <a:xfrm>
            <a:off x="3770572" y="651333"/>
            <a:ext cx="4099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b="1" dirty="0">
                <a:solidFill>
                  <a:prstClr val="black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项目整体架构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方正宋刻本秀楷简体" panose="02000000000000000000" pitchFamily="2" charset="-122"/>
              <a:ea typeface="方正宋刻本秀楷简体" panose="02000000000000000000" pitchFamily="2" charset="-122"/>
              <a:cs typeface="+mn-cs"/>
            </a:endParaRPr>
          </a:p>
        </p:txBody>
      </p:sp>
      <p:pic>
        <p:nvPicPr>
          <p:cNvPr id="35" name="图片 12" descr="logo">
            <a:extLst>
              <a:ext uri="{FF2B5EF4-FFF2-40B4-BE49-F238E27FC236}">
                <a16:creationId xmlns:a16="http://schemas.microsoft.com/office/drawing/2014/main" id="{9F5CAA3F-55B5-48AE-BD6E-1B1A19964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927" y="203822"/>
            <a:ext cx="1663389" cy="481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" name="文本框 36">
            <a:extLst>
              <a:ext uri="{FF2B5EF4-FFF2-40B4-BE49-F238E27FC236}">
                <a16:creationId xmlns:a16="http://schemas.microsoft.com/office/drawing/2014/main" id="{DD34E630-8775-4D67-BAC0-7F40B0AB70FA}"/>
              </a:ext>
            </a:extLst>
          </p:cNvPr>
          <p:cNvSpPr txBox="1"/>
          <p:nvPr/>
        </p:nvSpPr>
        <p:spPr>
          <a:xfrm>
            <a:off x="395927" y="1220722"/>
            <a:ext cx="1809749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dirty="0">
                <a:solidFill>
                  <a:prstClr val="white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项目模块介绍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方正宋刻本秀楷简体" panose="02000000000000000000" pitchFamily="2" charset="-122"/>
              <a:ea typeface="方正宋刻本秀楷简体" panose="02000000000000000000" pitchFamily="2" charset="-122"/>
              <a:cs typeface="+mn-cs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1C816B3-12C6-F77B-1424-3D94EC178537}"/>
              </a:ext>
            </a:extLst>
          </p:cNvPr>
          <p:cNvSpPr txBox="1"/>
          <p:nvPr/>
        </p:nvSpPr>
        <p:spPr>
          <a:xfrm>
            <a:off x="3039938" y="1590054"/>
            <a:ext cx="5543164" cy="21209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client 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模块是用户与数据库交互的接口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master 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模块负责集群管理、数据分布与负载均衡、副本管理与容错容灾等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region 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模块负责数据库引擎的运行与服从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 master 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的调度安排。</a:t>
            </a:r>
          </a:p>
        </p:txBody>
      </p:sp>
      <p:pic>
        <p:nvPicPr>
          <p:cNvPr id="9" name="Picture">
            <a:extLst>
              <a:ext uri="{FF2B5EF4-FFF2-40B4-BE49-F238E27FC236}">
                <a16:creationId xmlns:a16="http://schemas.microsoft.com/office/drawing/2014/main" id="{903D13D2-BB0B-B9CD-9F39-6DAC9188160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 bwMode="auto">
          <a:xfrm>
            <a:off x="8868792" y="1365481"/>
            <a:ext cx="2887088" cy="416173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8450599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1_Office 主题​​">
  <a:themeElements>
    <a:clrScheme name="自定义 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285E8"/>
      </a:accent1>
      <a:accent2>
        <a:srgbClr val="0055C9"/>
      </a:accent2>
      <a:accent3>
        <a:srgbClr val="0F6FC6"/>
      </a:accent3>
      <a:accent4>
        <a:srgbClr val="000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4"/>
        </a:solidFill>
        <a:ln>
          <a:noFill/>
        </a:ln>
      </a:spPr>
      <a:bodyPr rtlCol="0" anchor="ctr"/>
      <a:lstStyle>
        <a:defPPr marL="0" marR="0" indent="0" algn="ctr" defTabSz="914400" rtl="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kern="1200" cap="none" spc="0" normalizeH="0" baseline="0" noProof="0" dirty="0">
            <a:ln>
              <a:noFill/>
            </a:ln>
            <a:solidFill>
              <a:prstClr val="white"/>
            </a:solidFill>
            <a:effectLst/>
            <a:uLnTx/>
            <a:uFillTx/>
            <a:latin typeface="方正宋刻本秀楷简体" panose="02000000000000000000" pitchFamily="2" charset="-122"/>
            <a:ea typeface="方正宋刻本秀楷简体" panose="02000000000000000000" pitchFamily="2" charset="-122"/>
            <a:cs typeface="+mn-cs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719</TotalTime>
  <Words>1108</Words>
  <Application>Microsoft Office PowerPoint</Application>
  <PresentationFormat>宽屏</PresentationFormat>
  <Paragraphs>141</Paragraphs>
  <Slides>22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34" baseType="lpstr">
      <vt:lpstr>Arial</vt:lpstr>
      <vt:lpstr>方正宋刻本秀楷简体</vt:lpstr>
      <vt:lpstr>等线</vt:lpstr>
      <vt:lpstr>Wingdings</vt:lpstr>
      <vt:lpstr>等线 Light</vt:lpstr>
      <vt:lpstr>Cambria</vt:lpstr>
      <vt:lpstr>Calibri</vt:lpstr>
      <vt:lpstr>Berlin Sans FB Demi</vt:lpstr>
      <vt:lpstr>宋体</vt:lpstr>
      <vt:lpstr>华文中宋</vt:lpstr>
      <vt:lpstr>微软雅黑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石 奕琛</dc:creator>
  <cp:lastModifiedBy>Chenxi Zhang</cp:lastModifiedBy>
  <cp:revision>65</cp:revision>
  <dcterms:created xsi:type="dcterms:W3CDTF">2020-03-13T06:12:31Z</dcterms:created>
  <dcterms:modified xsi:type="dcterms:W3CDTF">2022-05-23T16:06:37Z</dcterms:modified>
</cp:coreProperties>
</file>